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82" r:id="rId2"/>
    <p:sldId id="256" r:id="rId3"/>
    <p:sldId id="265" r:id="rId4"/>
    <p:sldId id="283" r:id="rId5"/>
    <p:sldId id="284" r:id="rId6"/>
    <p:sldId id="266" r:id="rId7"/>
    <p:sldId id="278" r:id="rId8"/>
    <p:sldId id="285" r:id="rId9"/>
    <p:sldId id="286" r:id="rId10"/>
    <p:sldId id="279" r:id="rId11"/>
    <p:sldId id="277" r:id="rId12"/>
    <p:sldId id="280" r:id="rId13"/>
    <p:sldId id="257" r:id="rId14"/>
    <p:sldId id="287" r:id="rId15"/>
    <p:sldId id="267" r:id="rId16"/>
    <p:sldId id="258" r:id="rId17"/>
    <p:sldId id="268" r:id="rId18"/>
    <p:sldId id="259" r:id="rId19"/>
    <p:sldId id="269" r:id="rId20"/>
    <p:sldId id="270" r:id="rId21"/>
    <p:sldId id="271" r:id="rId22"/>
    <p:sldId id="272" r:id="rId23"/>
    <p:sldId id="273" r:id="rId24"/>
    <p:sldId id="275" r:id="rId25"/>
    <p:sldId id="274" r:id="rId26"/>
    <p:sldId id="276" r:id="rId27"/>
    <p:sldId id="260" r:id="rId28"/>
    <p:sldId id="261" r:id="rId29"/>
    <p:sldId id="262" r:id="rId30"/>
    <p:sldId id="264" r:id="rId31"/>
    <p:sldId id="28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9"/>
    <p:restoredTop sz="94708"/>
  </p:normalViewPr>
  <p:slideViewPr>
    <p:cSldViewPr snapToGrid="0" snapToObjects="1">
      <p:cViewPr>
        <p:scale>
          <a:sx n="52" d="100"/>
          <a:sy n="52" d="100"/>
        </p:scale>
        <p:origin x="2064"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p:nvGrpSpPr>
        <p:grpSpPr>
          <a:xfrm>
            <a:off x="0" y="1207336"/>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38" y="2079876"/>
            <a:ext cx="3052087" cy="1475598"/>
          </a:xfrm>
        </p:spPr>
        <p:txBody>
          <a:bodyPr lIns="0" tIns="0" rIns="0" bIns="0"/>
          <a:lstStyle>
            <a:lvl1pPr>
              <a:defRPr/>
            </a:lvl1pPr>
          </a:lstStyle>
          <a:p>
            <a:r>
              <a:rPr lang="en-US" dirty="0"/>
              <a:t>CLICK TO EDIT</a:t>
            </a:r>
            <a:br>
              <a:rPr lang="en-US" dirty="0"/>
            </a:br>
            <a:r>
              <a:rPr lang="en-US" dirty="0"/>
              <a:t>MASTER TITLE</a:t>
            </a:r>
            <a:br>
              <a:rPr lang="en-US" dirty="0"/>
            </a:br>
            <a:r>
              <a:rPr lang="en-US" dirty="0"/>
              <a:t>STYLE</a:t>
            </a:r>
            <a:endParaRPr lang="ru-RU" dirty="0"/>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3" y="3587769"/>
            <a:ext cx="1726129" cy="291597"/>
          </a:xfrm>
        </p:spPr>
        <p:txBody>
          <a:bodyPr lIns="0" tIns="0" rIns="0" bIns="0">
            <a:normAutofit/>
          </a:bodyPr>
          <a:lstStyle>
            <a:lvl1pPr marL="0" indent="0">
              <a:buNone/>
              <a:defRPr sz="2000" b="1"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20XX-20XX</a:t>
            </a:r>
            <a:endParaRPr lang="ru-RU" dirty="0"/>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3" y="3927199"/>
            <a:ext cx="1726129" cy="378571"/>
          </a:xfrm>
        </p:spPr>
        <p:txBody>
          <a:bodyPr lIns="0" tIns="0" rIns="0" bIns="0">
            <a:normAutofit/>
          </a:bodyPr>
          <a:lstStyle>
            <a:lvl1pPr marL="0" indent="0">
              <a:buNone/>
              <a:defRPr sz="2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 Years Plan</a:t>
            </a:r>
            <a:endParaRPr lang="ru-RU" dirty="0"/>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1200"/>
            </a:lvl1pPr>
          </a:lstStyle>
          <a:p>
            <a:r>
              <a:rPr lang="en-US"/>
              <a:t>Click icon to add picture</a:t>
            </a:r>
            <a:endParaRPr lang="ru-RU"/>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35" y="436306"/>
            <a:ext cx="1726129" cy="204276"/>
          </a:xfrm>
        </p:spPr>
        <p:txBody>
          <a:bodyPr lIns="0" tIns="0" rIns="0" bIns="0">
            <a:normAutofit/>
          </a:bodyPr>
          <a:lstStyle>
            <a:lvl1pPr marL="0" indent="0" algn="ctr">
              <a:buNone/>
              <a:defRPr sz="1500" b="0" i="0">
                <a:solidFill>
                  <a:srgbClr val="BAC82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4"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1" y="2025874"/>
            <a:ext cx="1726129" cy="204276"/>
          </a:xfrm>
        </p:spPr>
        <p:txBody>
          <a:bodyPr lIns="0" tIns="0" rIns="0" bIns="0">
            <a:normAutofit/>
          </a:bodyPr>
          <a:lstStyle>
            <a:lvl1pPr marL="0" indent="0" algn="ctr">
              <a:buNone/>
              <a:defRPr sz="1500" b="0" i="0">
                <a:solidFill>
                  <a:srgbClr val="81BF3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0"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1" y="437795"/>
            <a:ext cx="1726129" cy="204276"/>
          </a:xfrm>
        </p:spPr>
        <p:txBody>
          <a:bodyPr lIns="0" tIns="0" rIns="0" bIns="0">
            <a:normAutofit/>
          </a:bodyPr>
          <a:lstStyle>
            <a:lvl1pPr marL="0" indent="0" algn="ctr">
              <a:buNone/>
              <a:defRPr sz="1500" b="0" i="0">
                <a:solidFill>
                  <a:srgbClr val="2CA05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0"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3" y="2025874"/>
            <a:ext cx="1726129" cy="204276"/>
          </a:xfrm>
        </p:spPr>
        <p:txBody>
          <a:bodyPr lIns="0" tIns="0" rIns="0" bIns="0">
            <a:normAutofit/>
          </a:bodyPr>
          <a:lstStyle>
            <a:lvl1pPr marL="0" indent="0" algn="ctr">
              <a:buNone/>
              <a:defRPr sz="1500" b="0" i="0">
                <a:solidFill>
                  <a:srgbClr val="1B866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2"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0" y="4073394"/>
            <a:ext cx="1726129" cy="204276"/>
          </a:xfrm>
        </p:spPr>
        <p:txBody>
          <a:bodyPr lIns="0" tIns="0" rIns="0" bIns="0">
            <a:normAutofit/>
          </a:bodyPr>
          <a:lstStyle>
            <a:lvl1pPr marL="0" indent="0" algn="ctr">
              <a:buNone/>
              <a:defRPr sz="1500" b="0" i="0">
                <a:solidFill>
                  <a:srgbClr val="0C6D8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69"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0" y="2505648"/>
            <a:ext cx="1726129" cy="204276"/>
          </a:xfrm>
        </p:spPr>
        <p:txBody>
          <a:bodyPr lIns="0" tIns="0" rIns="0" bIns="0">
            <a:normAutofit/>
          </a:bodyPr>
          <a:lstStyle>
            <a:lvl1pPr marL="0" indent="0" algn="ctr">
              <a:buNone/>
              <a:defRPr sz="1500" b="0" i="0">
                <a:solidFill>
                  <a:srgbClr val="403474"/>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89"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78" y="4073394"/>
            <a:ext cx="1726129" cy="204276"/>
          </a:xfrm>
        </p:spPr>
        <p:txBody>
          <a:bodyPr lIns="0" tIns="0" rIns="0" bIns="0">
            <a:normAutofit/>
          </a:bodyPr>
          <a:lstStyle>
            <a:lvl1pPr marL="0" indent="0" algn="ctr">
              <a:buNone/>
              <a:defRPr sz="1500" b="0" i="0">
                <a:solidFill>
                  <a:srgbClr val="571B6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77"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198" y="2505648"/>
            <a:ext cx="1726129" cy="204276"/>
          </a:xfrm>
        </p:spPr>
        <p:txBody>
          <a:bodyPr lIns="0" tIns="0" rIns="0" bIns="0">
            <a:normAutofit/>
          </a:bodyPr>
          <a:lstStyle>
            <a:lvl1pPr marL="0" indent="0" algn="ctr">
              <a:buNone/>
              <a:defRPr sz="1500" b="0" i="0">
                <a:solidFill>
                  <a:srgbClr val="6F006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197"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57" y="4567759"/>
            <a:ext cx="1726129" cy="204276"/>
          </a:xfrm>
        </p:spPr>
        <p:txBody>
          <a:bodyPr lIns="0" tIns="0" rIns="0" bIns="0">
            <a:normAutofit/>
          </a:bodyPr>
          <a:lstStyle>
            <a:lvl1pPr marL="0" indent="0" algn="ctr">
              <a:buNone/>
              <a:defRPr sz="1500" b="0"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56"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4" y="6121335"/>
            <a:ext cx="1726129" cy="204276"/>
          </a:xfrm>
        </p:spPr>
        <p:txBody>
          <a:bodyPr lIns="0" tIns="0" rIns="0" bIns="0">
            <a:normAutofit/>
          </a:bodyPr>
          <a:lstStyle>
            <a:lvl1pPr marL="0" indent="0" algn="ctr">
              <a:buNone/>
              <a:defRPr sz="1500" b="0" i="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3"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49" y="4567759"/>
            <a:ext cx="1726129" cy="204276"/>
          </a:xfrm>
        </p:spPr>
        <p:txBody>
          <a:bodyPr lIns="0" tIns="0" rIns="0" bIns="0">
            <a:normAutofit/>
          </a:bodyPr>
          <a:lstStyle>
            <a:lvl1pPr marL="0" indent="0" algn="ctr">
              <a:buNone/>
              <a:defRPr sz="1500" b="0" i="0">
                <a:solidFill>
                  <a:srgbClr val="E8611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48"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56" y="6121335"/>
            <a:ext cx="1726129" cy="204276"/>
          </a:xfrm>
        </p:spPr>
        <p:txBody>
          <a:bodyPr lIns="0" tIns="0" rIns="0" bIns="0">
            <a:normAutofit/>
          </a:bodyPr>
          <a:lstStyle>
            <a:lvl1pPr marL="0" indent="0" algn="ctr">
              <a:buNone/>
              <a:defRPr sz="1500" b="0" i="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55"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48A87A34-81AB-432B-8DAE-1953F412C126}" type="datetimeFigureOut">
              <a:rPr lang="en-US" smtClean="0"/>
              <a:pPr/>
              <a:t>3/12/19</a:t>
            </a:fld>
            <a:endParaRPr lang="en-US" dirty="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60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4C24-3457-0543-A57B-6755BE21C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C0453A-1542-D542-9745-A1B8AACDC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18A8A4-F8B1-2847-BCFB-A9BBED0BB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E04ECA-DCE6-DE40-90DE-CF7E877DE66C}"/>
              </a:ext>
            </a:extLst>
          </p:cNvPr>
          <p:cNvSpPr>
            <a:spLocks noGrp="1"/>
          </p:cNvSpPr>
          <p:nvPr>
            <p:ph type="dt" sz="half" idx="10"/>
          </p:nvPr>
        </p:nvSpPr>
        <p:spPr/>
        <p:txBody>
          <a:bodyPr/>
          <a:lstStyle/>
          <a:p>
            <a:fld id="{48A87A34-81AB-432B-8DAE-1953F412C126}" type="datetimeFigureOut">
              <a:rPr lang="en-US" smtClean="0"/>
              <a:t>3/12/19</a:t>
            </a:fld>
            <a:endParaRPr lang="en-US" dirty="0"/>
          </a:p>
        </p:txBody>
      </p:sp>
      <p:sp>
        <p:nvSpPr>
          <p:cNvPr id="6" name="Footer Placeholder 5">
            <a:extLst>
              <a:ext uri="{FF2B5EF4-FFF2-40B4-BE49-F238E27FC236}">
                <a16:creationId xmlns:a16="http://schemas.microsoft.com/office/drawing/2014/main" id="{B407511C-CE28-474D-B582-3C74AA3795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B3F0D4-C2CD-9246-AF1B-7D470E7C0BE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608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DA4A-2347-D84F-A9E8-1B398070E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657F1-5ECF-B74F-802B-628D9D02A0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CA4BA-2A04-BE43-905A-9481A3EC7C64}"/>
              </a:ext>
            </a:extLst>
          </p:cNvPr>
          <p:cNvSpPr>
            <a:spLocks noGrp="1"/>
          </p:cNvSpPr>
          <p:nvPr>
            <p:ph type="dt" sz="half" idx="10"/>
          </p:nvPr>
        </p:nvSpPr>
        <p:spPr/>
        <p:txBody>
          <a:bodyPr/>
          <a:lstStyle/>
          <a:p>
            <a:fld id="{48A87A34-81AB-432B-8DAE-1953F412C126}" type="datetimeFigureOut">
              <a:rPr lang="en-US" smtClean="0"/>
              <a:t>3/12/19</a:t>
            </a:fld>
            <a:endParaRPr lang="en-US" dirty="0"/>
          </a:p>
        </p:txBody>
      </p:sp>
      <p:sp>
        <p:nvSpPr>
          <p:cNvPr id="5" name="Footer Placeholder 4">
            <a:extLst>
              <a:ext uri="{FF2B5EF4-FFF2-40B4-BE49-F238E27FC236}">
                <a16:creationId xmlns:a16="http://schemas.microsoft.com/office/drawing/2014/main" id="{77699408-0A2F-1041-B1B9-CDBB636123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5BD4AD-60BA-9643-9C82-9506286A022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81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8"/>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900" i="1">
                <a:solidFill>
                  <a:srgbClr val="454D55"/>
                </a:solidFill>
              </a:defRPr>
            </a:lvl1pPr>
          </a:lstStyle>
          <a:p>
            <a:fld id="{48A87A34-81AB-432B-8DAE-1953F412C126}" type="datetimeFigureOut">
              <a:rPr lang="en-US" smtClean="0"/>
              <a:pPr/>
              <a:t>3/12/19</a:t>
            </a:fld>
            <a:endParaRPr lang="en-US" dirty="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69"/>
            <a:ext cx="2743200" cy="176715"/>
          </a:xfrm>
          <a:prstGeom prst="rect">
            <a:avLst/>
          </a:prstGeom>
        </p:spPr>
        <p:txBody>
          <a:bodyPr vert="horz" lIns="0" tIns="0" rIns="0" bIns="0" rtlCol="0" anchor="b" anchorCtr="0"/>
          <a:lstStyle>
            <a:lvl1pPr algn="r">
              <a:defRPr sz="900" i="1">
                <a:solidFill>
                  <a:srgbClr val="454D55"/>
                </a:solidFill>
              </a:defRPr>
            </a:lvl1pPr>
          </a:lstStyle>
          <a:p>
            <a:endParaRPr lang="en-US" dirty="0"/>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3" y="392470"/>
            <a:ext cx="395287" cy="176715"/>
          </a:xfrm>
          <a:prstGeom prst="rect">
            <a:avLst/>
          </a:prstGeom>
        </p:spPr>
        <p:txBody>
          <a:bodyPr vert="horz" lIns="0" tIns="0" rIns="0" bIns="0" rtlCol="0" anchor="b" anchorCtr="0"/>
          <a:lstStyle>
            <a:lvl1pPr algn="l">
              <a:defRPr sz="900" i="1">
                <a:solidFill>
                  <a:srgbClr val="454D55"/>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6193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akai.apu.edu/access/content/group/3446ff3d-f410-4d58-b36b-79313b093c03/Session%2008/EGM_slum_mapping_report_final.pdf" TargetMode="External"/><Relationship Id="rId2" Type="http://schemas.openxmlformats.org/officeDocument/2006/relationships/hyperlink" Target="https://sakai.apu.edu/access/content/group/3446ff3d-f410-4d58-b36b-79313b093c03/Reading%20Resources/WaymireDiscovering%20Your%20City.pdf" TargetMode="External"/><Relationship Id="rId1" Type="http://schemas.openxmlformats.org/officeDocument/2006/relationships/slideLayout" Target="../slideLayouts/slideLayout3.xml"/><Relationship Id="rId6" Type="http://schemas.openxmlformats.org/officeDocument/2006/relationships/hyperlink" Target="http://www.urbanleaders.org/620Leadership/7cityleaders/CityStrategyManual/Building%20Blocs/Building%20Blocks.htm" TargetMode="External"/><Relationship Id="rId5" Type="http://schemas.openxmlformats.org/officeDocument/2006/relationships/hyperlink" Target="http://mis.sagepub.com/content/12/1/21.full.pdf" TargetMode="External"/><Relationship Id="rId4" Type="http://schemas.openxmlformats.org/officeDocument/2006/relationships/hyperlink" Target="http://www.urbanleaders.org/620Leadership/08cityleaders/CityStrategyManual/Building%20Blocs/Building%20Block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D90B-F1B2-024E-BF69-9B20EC5D3D46}"/>
              </a:ext>
            </a:extLst>
          </p:cNvPr>
          <p:cNvSpPr>
            <a:spLocks noGrp="1"/>
          </p:cNvSpPr>
          <p:nvPr>
            <p:ph type="title"/>
          </p:nvPr>
        </p:nvSpPr>
        <p:spPr/>
        <p:txBody>
          <a:bodyPr>
            <a:normAutofit/>
          </a:bodyPr>
          <a:lstStyle/>
          <a:p>
            <a:r>
              <a:rPr lang="en-US" sz="3600" b="1" dirty="0"/>
              <a:t>Missiological Urban Research</a:t>
            </a:r>
            <a:endParaRPr lang="en-US" sz="3600" dirty="0"/>
          </a:p>
        </p:txBody>
      </p:sp>
      <p:sp>
        <p:nvSpPr>
          <p:cNvPr id="3" name="Content Placeholder 2">
            <a:extLst>
              <a:ext uri="{FF2B5EF4-FFF2-40B4-BE49-F238E27FC236}">
                <a16:creationId xmlns:a16="http://schemas.microsoft.com/office/drawing/2014/main" id="{1793A91F-B7C0-7349-A6DF-24248EF90E6A}"/>
              </a:ext>
            </a:extLst>
          </p:cNvPr>
          <p:cNvSpPr>
            <a:spLocks noGrp="1"/>
          </p:cNvSpPr>
          <p:nvPr>
            <p:ph idx="1"/>
          </p:nvPr>
        </p:nvSpPr>
        <p:spPr>
          <a:xfrm>
            <a:off x="7743682" y="1862872"/>
            <a:ext cx="3611706" cy="3998178"/>
          </a:xfrm>
        </p:spPr>
        <p:txBody>
          <a:bodyPr/>
          <a:lstStyle/>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AE60B199-F893-FF44-82BE-8CFA9128DCC1}"/>
              </a:ext>
            </a:extLst>
          </p:cNvPr>
          <p:cNvSpPr>
            <a:spLocks noGrp="1"/>
          </p:cNvSpPr>
          <p:nvPr>
            <p:ph type="body" sz="half" idx="2"/>
          </p:nvPr>
        </p:nvSpPr>
        <p:spPr/>
        <p:txBody>
          <a:bodyPr/>
          <a:lstStyle/>
          <a:p>
            <a:endParaRPr lang="en-US" dirty="0"/>
          </a:p>
          <a:p>
            <a:r>
              <a:rPr lang="en-US" dirty="0"/>
              <a:t>TUL540-10</a:t>
            </a:r>
          </a:p>
          <a:p>
            <a:r>
              <a:rPr lang="en-US" dirty="0"/>
              <a:t>Viv Grigg, 2019</a:t>
            </a:r>
          </a:p>
        </p:txBody>
      </p:sp>
      <p:pic>
        <p:nvPicPr>
          <p:cNvPr id="1026" name="Picture 2" descr="Image result for city researcher">
            <a:extLst>
              <a:ext uri="{FF2B5EF4-FFF2-40B4-BE49-F238E27FC236}">
                <a16:creationId xmlns:a16="http://schemas.microsoft.com/office/drawing/2014/main" id="{34CDFA56-1158-2D40-BEC5-55E27870F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113" y="1862872"/>
            <a:ext cx="6076249" cy="49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8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ity">
            <a:extLst>
              <a:ext uri="{FF2B5EF4-FFF2-40B4-BE49-F238E27FC236}">
                <a16:creationId xmlns:a16="http://schemas.microsoft.com/office/drawing/2014/main" id="{B77B0223-9FDC-6B46-B72A-26FF3F398129}"/>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65088" y="987425"/>
            <a:ext cx="5118100" cy="2553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482928-870D-BE41-B966-C0B35E3233BA}"/>
              </a:ext>
            </a:extLst>
          </p:cNvPr>
          <p:cNvSpPr>
            <a:spLocks noGrp="1"/>
          </p:cNvSpPr>
          <p:nvPr>
            <p:ph type="title"/>
          </p:nvPr>
        </p:nvSpPr>
        <p:spPr>
          <a:xfrm>
            <a:off x="839788" y="457200"/>
            <a:ext cx="3932237" cy="1600200"/>
          </a:xfrm>
        </p:spPr>
        <p:txBody>
          <a:bodyPr/>
          <a:lstStyle/>
          <a:p>
            <a:r>
              <a:rPr lang="en-US" dirty="0"/>
              <a:t>Why Research?</a:t>
            </a:r>
          </a:p>
        </p:txBody>
      </p:sp>
      <p:sp>
        <p:nvSpPr>
          <p:cNvPr id="3" name="Content Placeholder 2">
            <a:extLst>
              <a:ext uri="{FF2B5EF4-FFF2-40B4-BE49-F238E27FC236}">
                <a16:creationId xmlns:a16="http://schemas.microsoft.com/office/drawing/2014/main" id="{E64D8BB9-A0C6-8D46-8D20-3D359421100E}"/>
              </a:ext>
            </a:extLst>
          </p:cNvPr>
          <p:cNvSpPr>
            <a:spLocks noGrp="1"/>
          </p:cNvSpPr>
          <p:nvPr>
            <p:ph idx="1"/>
          </p:nvPr>
        </p:nvSpPr>
        <p:spPr>
          <a:xfrm>
            <a:off x="5183188" y="987425"/>
            <a:ext cx="6506304" cy="5603875"/>
          </a:xfrm>
        </p:spPr>
        <p:txBody>
          <a:bodyPr>
            <a:normAutofit fontScale="85000" lnSpcReduction="20000"/>
          </a:bodyPr>
          <a:lstStyle/>
          <a:p>
            <a:pPr marL="514350" indent="-514350">
              <a:buFont typeface="+mj-lt"/>
              <a:buAutoNum type="arabicPeriod"/>
            </a:pPr>
            <a:r>
              <a:rPr lang="en-US" b="1" dirty="0"/>
              <a:t>Unity through Strategy: </a:t>
            </a:r>
            <a:r>
              <a:rPr lang="en-US" dirty="0"/>
              <a:t> It can involve more than this.  Presentation of research on the harvest force (the church) and the harvest field (the language groups [people groups], castes, classes etc.) of the city, is a very powerful tool for  bringing together city leaders :</a:t>
            </a:r>
            <a:br>
              <a:rPr lang="en-US" dirty="0"/>
            </a:br>
            <a:r>
              <a:rPr lang="en-US" dirty="0"/>
              <a:t>* all will have a component interest</a:t>
            </a:r>
            <a:br>
              <a:rPr lang="en-US" dirty="0"/>
            </a:br>
            <a:r>
              <a:rPr lang="en-US" dirty="0"/>
              <a:t>* Where there is a non-threatening basis for shared discussion of ongoing strategies</a:t>
            </a:r>
            <a:br>
              <a:rPr lang="en-US" dirty="0"/>
            </a:br>
            <a:r>
              <a:rPr lang="en-US" dirty="0"/>
              <a:t>* It focuses peoples thinking beyond present interests to the broader picture</a:t>
            </a:r>
            <a:endParaRPr lang="en-US" b="1" dirty="0"/>
          </a:p>
          <a:p>
            <a:pPr marL="514350" indent="-514350">
              <a:buFont typeface="+mj-lt"/>
              <a:buAutoNum type="arabicPeriod"/>
            </a:pPr>
            <a:r>
              <a:rPr lang="en-US" b="1" dirty="0"/>
              <a:t>Resource Management: </a:t>
            </a:r>
            <a:r>
              <a:rPr lang="en-US" dirty="0"/>
              <a:t>Strategic statistical research should only be used as a supplement.  There should not be too much and it should not be too detailed, or resources will be wasted.</a:t>
            </a:r>
            <a:endParaRPr lang="en-US" b="1" dirty="0"/>
          </a:p>
          <a:p>
            <a:endParaRPr lang="en-US" dirty="0"/>
          </a:p>
        </p:txBody>
      </p:sp>
      <p:sp>
        <p:nvSpPr>
          <p:cNvPr id="4" name="Text Placeholder 3">
            <a:extLst>
              <a:ext uri="{FF2B5EF4-FFF2-40B4-BE49-F238E27FC236}">
                <a16:creationId xmlns:a16="http://schemas.microsoft.com/office/drawing/2014/main" id="{5F590B36-15AF-F74B-A09E-9F4BACF0F221}"/>
              </a:ext>
            </a:extLst>
          </p:cNvPr>
          <p:cNvSpPr>
            <a:spLocks noGrp="1"/>
          </p:cNvSpPr>
          <p:nvPr>
            <p:ph type="body" sz="half" idx="2"/>
          </p:nvPr>
        </p:nvSpPr>
        <p:spPr/>
        <p:txBody>
          <a:bodyPr>
            <a:normAutofit/>
          </a:bodyPr>
          <a:lstStyle/>
          <a:p>
            <a:r>
              <a:rPr lang="en-US" sz="2400" b="1" i="1" dirty="0"/>
              <a:t>Prayer</a:t>
            </a:r>
          </a:p>
          <a:p>
            <a:r>
              <a:rPr lang="en-US" sz="2400" b="1" i="1" dirty="0"/>
              <a:t>	Prayer</a:t>
            </a:r>
          </a:p>
          <a:p>
            <a:r>
              <a:rPr lang="en-US" sz="2400" b="1" i="1" dirty="0"/>
              <a:t>		Prayer</a:t>
            </a:r>
          </a:p>
          <a:p>
            <a:r>
              <a:rPr lang="en-US" sz="2400" b="1" i="1" dirty="0"/>
              <a:t>			Prayer</a:t>
            </a:r>
          </a:p>
          <a:p>
            <a:endParaRPr lang="en-US" sz="2400" b="1" i="1" dirty="0"/>
          </a:p>
        </p:txBody>
      </p:sp>
    </p:spTree>
    <p:extLst>
      <p:ext uri="{BB962C8B-B14F-4D97-AF65-F5344CB8AC3E}">
        <p14:creationId xmlns:p14="http://schemas.microsoft.com/office/powerpoint/2010/main" val="233627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3EAA-03E1-5D44-8E3F-767774974E19}"/>
              </a:ext>
            </a:extLst>
          </p:cNvPr>
          <p:cNvSpPr>
            <a:spLocks noGrp="1"/>
          </p:cNvSpPr>
          <p:nvPr>
            <p:ph type="title"/>
          </p:nvPr>
        </p:nvSpPr>
        <p:spPr/>
        <p:txBody>
          <a:bodyPr/>
          <a:lstStyle/>
          <a:p>
            <a:r>
              <a:rPr lang="en-US" dirty="0"/>
              <a:t>The Research Network</a:t>
            </a:r>
          </a:p>
        </p:txBody>
      </p:sp>
      <p:sp>
        <p:nvSpPr>
          <p:cNvPr id="3" name="Content Placeholder 2">
            <a:extLst>
              <a:ext uri="{FF2B5EF4-FFF2-40B4-BE49-F238E27FC236}">
                <a16:creationId xmlns:a16="http://schemas.microsoft.com/office/drawing/2014/main" id="{980B70C3-A4AE-AE47-8B82-141DD99AA89F}"/>
              </a:ext>
            </a:extLst>
          </p:cNvPr>
          <p:cNvSpPr>
            <a:spLocks noGrp="1"/>
          </p:cNvSpPr>
          <p:nvPr>
            <p:ph idx="1"/>
          </p:nvPr>
        </p:nvSpPr>
        <p:spPr/>
        <p:txBody>
          <a:bodyPr/>
          <a:lstStyle/>
          <a:p>
            <a:r>
              <a:rPr lang="en-US" dirty="0"/>
              <a:t>The Research Gathering that feeds into the City Leaders Consultation</a:t>
            </a:r>
          </a:p>
          <a:p>
            <a:pPr lvl="1"/>
            <a:r>
              <a:rPr lang="en-US" dirty="0"/>
              <a:t>Prior to a city-wide strategy gathering, the researchers need 18 months to a year to bring together the research which becomes basic to the discussions. </a:t>
            </a:r>
          </a:p>
        </p:txBody>
      </p:sp>
      <p:sp>
        <p:nvSpPr>
          <p:cNvPr id="4" name="Text Placeholder 3">
            <a:extLst>
              <a:ext uri="{FF2B5EF4-FFF2-40B4-BE49-F238E27FC236}">
                <a16:creationId xmlns:a16="http://schemas.microsoft.com/office/drawing/2014/main" id="{1A7725B2-DAA3-9048-AE52-4DA030A37924}"/>
              </a:ext>
            </a:extLst>
          </p:cNvPr>
          <p:cNvSpPr>
            <a:spLocks noGrp="1"/>
          </p:cNvSpPr>
          <p:nvPr>
            <p:ph type="body" sz="half" idx="2"/>
          </p:nvPr>
        </p:nvSpPr>
        <p:spPr>
          <a:xfrm>
            <a:off x="543697" y="2057400"/>
            <a:ext cx="4639491" cy="4368114"/>
          </a:xfrm>
        </p:spPr>
        <p:txBody>
          <a:bodyPr>
            <a:normAutofit/>
          </a:bodyPr>
          <a:lstStyle/>
          <a:p>
            <a:r>
              <a:rPr lang="en-US" sz="2400" dirty="0"/>
              <a:t>Bringing together the researchers from various Christian organizations in the city is a wonderful and amazingly complex task.  Each has an agenda, so finding commonality is not always easy.  Each has a research approach.  But if this is successful, it can be a significant basis for generating unity</a:t>
            </a:r>
            <a:r>
              <a:rPr lang="en-US" dirty="0"/>
              <a:t>. </a:t>
            </a:r>
          </a:p>
        </p:txBody>
      </p:sp>
    </p:spTree>
    <p:extLst>
      <p:ext uri="{BB962C8B-B14F-4D97-AF65-F5344CB8AC3E}">
        <p14:creationId xmlns:p14="http://schemas.microsoft.com/office/powerpoint/2010/main" val="257592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F543-663C-E044-A227-C5E2C6EBE659}"/>
              </a:ext>
            </a:extLst>
          </p:cNvPr>
          <p:cNvSpPr>
            <a:spLocks noGrp="1"/>
          </p:cNvSpPr>
          <p:nvPr>
            <p:ph type="title"/>
          </p:nvPr>
        </p:nvSpPr>
        <p:spPr>
          <a:xfrm>
            <a:off x="7761288" y="355600"/>
            <a:ext cx="3932237" cy="1600200"/>
          </a:xfrm>
        </p:spPr>
        <p:txBody>
          <a:bodyPr/>
          <a:lstStyle/>
          <a:p>
            <a:r>
              <a:rPr lang="en-US" dirty="0"/>
              <a:t>Research Publications</a:t>
            </a:r>
          </a:p>
        </p:txBody>
      </p:sp>
      <p:sp>
        <p:nvSpPr>
          <p:cNvPr id="3" name="Content Placeholder 2">
            <a:extLst>
              <a:ext uri="{FF2B5EF4-FFF2-40B4-BE49-F238E27FC236}">
                <a16:creationId xmlns:a16="http://schemas.microsoft.com/office/drawing/2014/main" id="{C2DD548C-C24F-3648-B3D8-AAF90860790A}"/>
              </a:ext>
            </a:extLst>
          </p:cNvPr>
          <p:cNvSpPr>
            <a:spLocks noGrp="1"/>
          </p:cNvSpPr>
          <p:nvPr>
            <p:ph idx="1"/>
          </p:nvPr>
        </p:nvSpPr>
        <p:spPr>
          <a:xfrm>
            <a:off x="712788" y="949325"/>
            <a:ext cx="6172200" cy="5908675"/>
          </a:xfrm>
        </p:spPr>
        <p:txBody>
          <a:bodyPr>
            <a:normAutofit fontScale="77500" lnSpcReduction="20000"/>
          </a:bodyPr>
          <a:lstStyle/>
          <a:p>
            <a:pPr marL="0" indent="0">
              <a:buNone/>
            </a:pPr>
            <a:r>
              <a:rPr lang="en-US" dirty="0"/>
              <a:t>The end result of all this, could be 5 small booklets for a dollar or two a piece to move leadership forward in your city.  </a:t>
            </a:r>
            <a:endParaRPr lang="en-US" b="1" dirty="0"/>
          </a:p>
          <a:p>
            <a:pPr marL="457200" lvl="1" indent="0">
              <a:buNone/>
            </a:pPr>
            <a:r>
              <a:rPr lang="en-US" dirty="0"/>
              <a:t>1. a church directory</a:t>
            </a:r>
            <a:endParaRPr lang="en-US" b="1" dirty="0"/>
          </a:p>
          <a:p>
            <a:pPr marL="457200" lvl="1" indent="0">
              <a:buNone/>
            </a:pPr>
            <a:r>
              <a:rPr lang="en-US" dirty="0"/>
              <a:t>2. a booklet of case studies from church-planters</a:t>
            </a:r>
            <a:endParaRPr lang="en-US" b="1" dirty="0"/>
          </a:p>
          <a:p>
            <a:pPr marL="457200" lvl="1" indent="0">
              <a:buNone/>
            </a:pPr>
            <a:r>
              <a:rPr lang="en-US" dirty="0"/>
              <a:t>3. a short history of the city</a:t>
            </a:r>
            <a:endParaRPr lang="en-US" b="1" dirty="0"/>
          </a:p>
          <a:p>
            <a:pPr marL="457200" lvl="1" indent="0">
              <a:buNone/>
            </a:pPr>
            <a:r>
              <a:rPr lang="en-US" dirty="0"/>
              <a:t>4. mapping of the churches in the city and the ethnic groups and socio-economic communities, with some analysis as to how this predicts the growth of the church in the city</a:t>
            </a:r>
          </a:p>
          <a:p>
            <a:pPr marL="457200" lvl="1" indent="0">
              <a:buNone/>
            </a:pPr>
            <a:r>
              <a:rPr lang="en-US" dirty="0"/>
              <a:t>5. networking diagrams of church networks, social work networks, women's networks, businessmen's networks etc...</a:t>
            </a:r>
          </a:p>
          <a:p>
            <a:endParaRPr lang="en-US" dirty="0"/>
          </a:p>
          <a:p>
            <a:r>
              <a:rPr lang="en-US" dirty="0"/>
              <a:t>More significant books are likely to develop from those who are trained in academics and are part of the Seminaries or are funded by businessmen.  </a:t>
            </a:r>
            <a:br>
              <a:rPr lang="en-US" dirty="0"/>
            </a:br>
            <a:r>
              <a:rPr lang="en-US" dirty="0"/>
              <a:t> </a:t>
            </a:r>
            <a:endParaRPr lang="en-US" b="1" dirty="0"/>
          </a:p>
          <a:p>
            <a:endParaRPr lang="en-US" dirty="0"/>
          </a:p>
        </p:txBody>
      </p:sp>
      <p:pic>
        <p:nvPicPr>
          <p:cNvPr id="6" name="Picture 5">
            <a:extLst>
              <a:ext uri="{FF2B5EF4-FFF2-40B4-BE49-F238E27FC236}">
                <a16:creationId xmlns:a16="http://schemas.microsoft.com/office/drawing/2014/main" id="{9CAAA5D8-C9A9-004F-B305-E5F3CDE9651A}"/>
              </a:ext>
            </a:extLst>
          </p:cNvPr>
          <p:cNvPicPr>
            <a:picLocks noChangeAspect="1"/>
          </p:cNvPicPr>
          <p:nvPr/>
        </p:nvPicPr>
        <p:blipFill>
          <a:blip r:embed="rId2"/>
          <a:stretch>
            <a:fillRect/>
          </a:stretch>
        </p:blipFill>
        <p:spPr>
          <a:xfrm>
            <a:off x="6998493" y="3138232"/>
            <a:ext cx="5457825" cy="3719768"/>
          </a:xfrm>
          <a:prstGeom prst="rect">
            <a:avLst/>
          </a:prstGeom>
        </p:spPr>
      </p:pic>
    </p:spTree>
    <p:extLst>
      <p:ext uri="{BB962C8B-B14F-4D97-AF65-F5344CB8AC3E}">
        <p14:creationId xmlns:p14="http://schemas.microsoft.com/office/powerpoint/2010/main" val="138771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59D5-BDE3-9D4E-9BB8-13BB3692C6AB}"/>
              </a:ext>
            </a:extLst>
          </p:cNvPr>
          <p:cNvSpPr>
            <a:spLocks noGrp="1"/>
          </p:cNvSpPr>
          <p:nvPr>
            <p:ph type="title"/>
          </p:nvPr>
        </p:nvSpPr>
        <p:spPr>
          <a:xfrm>
            <a:off x="317500" y="457200"/>
            <a:ext cx="4454525" cy="1600200"/>
          </a:xfrm>
        </p:spPr>
        <p:txBody>
          <a:bodyPr>
            <a:normAutofit fontScale="90000"/>
          </a:bodyPr>
          <a:lstStyle/>
          <a:p>
            <a:r>
              <a:rPr lang="en-US" b="1" dirty="0"/>
              <a:t>Multiple Foci of Urban Research: The City as an Organism of Morphing Structures</a:t>
            </a:r>
            <a:endParaRPr lang="en-US" dirty="0"/>
          </a:p>
        </p:txBody>
      </p:sp>
      <p:sp>
        <p:nvSpPr>
          <p:cNvPr id="3" name="Content Placeholder 2">
            <a:extLst>
              <a:ext uri="{FF2B5EF4-FFF2-40B4-BE49-F238E27FC236}">
                <a16:creationId xmlns:a16="http://schemas.microsoft.com/office/drawing/2014/main" id="{F2957481-6AFE-574E-AE22-0E592CBDC84B}"/>
              </a:ext>
            </a:extLst>
          </p:cNvPr>
          <p:cNvSpPr>
            <a:spLocks noGrp="1"/>
          </p:cNvSpPr>
          <p:nvPr>
            <p:ph idx="1"/>
          </p:nvPr>
        </p:nvSpPr>
        <p:spPr>
          <a:xfrm>
            <a:off x="5143500" y="342901"/>
            <a:ext cx="6211888" cy="6515100"/>
          </a:xfrm>
        </p:spPr>
        <p:txBody>
          <a:bodyPr>
            <a:normAutofit fontScale="92500" lnSpcReduction="10000"/>
          </a:bodyPr>
          <a:lstStyle/>
          <a:p>
            <a:r>
              <a:rPr lang="en-US" dirty="0"/>
              <a:t>Political Leaders</a:t>
            </a:r>
          </a:p>
          <a:p>
            <a:pPr lvl="1"/>
            <a:r>
              <a:rPr lang="en-US" dirty="0"/>
              <a:t>Pull up Photos</a:t>
            </a:r>
          </a:p>
          <a:p>
            <a:pPr lvl="1"/>
            <a:r>
              <a:rPr lang="en-US" dirty="0"/>
              <a:t>Diagram the connections</a:t>
            </a:r>
          </a:p>
          <a:p>
            <a:pPr lvl="1"/>
            <a:r>
              <a:rPr lang="en-US" dirty="0"/>
              <a:t>Who are the Leaders of Peace?</a:t>
            </a:r>
          </a:p>
          <a:p>
            <a:pPr marL="0" indent="0">
              <a:buNone/>
            </a:pPr>
            <a:r>
              <a:rPr lang="en-US" dirty="0"/>
              <a:t>Geography </a:t>
            </a:r>
          </a:p>
          <a:p>
            <a:pPr lvl="1"/>
            <a:r>
              <a:rPr lang="en-US" dirty="0"/>
              <a:t>of rivers and sewerage lines defines the high and low lands, and the location of rich and poor. </a:t>
            </a:r>
          </a:p>
          <a:p>
            <a:pPr lvl="1"/>
            <a:r>
              <a:rPr lang="en-US" dirty="0"/>
              <a:t>Chaos theory predicts where expansions will occur</a:t>
            </a:r>
          </a:p>
          <a:p>
            <a:pPr lvl="1"/>
            <a:r>
              <a:rPr lang="en-US" dirty="0"/>
              <a:t>Follow the rivers to find the slums</a:t>
            </a:r>
          </a:p>
          <a:p>
            <a:pPr marL="0" indent="0">
              <a:buNone/>
            </a:pPr>
            <a:r>
              <a:rPr lang="en-US" dirty="0"/>
              <a:t>Academic Structures</a:t>
            </a:r>
          </a:p>
          <a:p>
            <a:pPr lvl="1"/>
            <a:r>
              <a:rPr lang="en-US" dirty="0"/>
              <a:t>Where is the flow of ideas?</a:t>
            </a:r>
          </a:p>
          <a:p>
            <a:pPr lvl="1"/>
            <a:r>
              <a:rPr lang="en-US" dirty="0"/>
              <a:t>Who are the idea-makers?</a:t>
            </a:r>
          </a:p>
          <a:p>
            <a:pPr lvl="1"/>
            <a:r>
              <a:rPr lang="en-US" dirty="0"/>
              <a:t>Who are the change-makers? The insider – innovators?</a:t>
            </a:r>
          </a:p>
        </p:txBody>
      </p:sp>
      <p:sp>
        <p:nvSpPr>
          <p:cNvPr id="4" name="Text Placeholder 3">
            <a:extLst>
              <a:ext uri="{FF2B5EF4-FFF2-40B4-BE49-F238E27FC236}">
                <a16:creationId xmlns:a16="http://schemas.microsoft.com/office/drawing/2014/main" id="{28826C68-1BA8-9A46-9F57-EA629712DB83}"/>
              </a:ext>
            </a:extLst>
          </p:cNvPr>
          <p:cNvSpPr>
            <a:spLocks noGrp="1"/>
          </p:cNvSpPr>
          <p:nvPr>
            <p:ph type="body" sz="half" idx="2"/>
          </p:nvPr>
        </p:nvSpPr>
        <p:spPr>
          <a:xfrm>
            <a:off x="317500" y="2347784"/>
            <a:ext cx="4454525" cy="4510216"/>
          </a:xfrm>
        </p:spPr>
        <p:txBody>
          <a:bodyPr>
            <a:normAutofit/>
          </a:bodyPr>
          <a:lstStyle/>
          <a:p>
            <a:r>
              <a:rPr lang="en-US" sz="2400" dirty="0"/>
              <a:t>Cities are based on structures.  They cannot function apart from the structures of sewerage systems, electrical systems, </a:t>
            </a:r>
            <a:r>
              <a:rPr lang="en-US" sz="2400" dirty="0" err="1"/>
              <a:t>roading</a:t>
            </a:r>
            <a:r>
              <a:rPr lang="en-US" sz="2400" dirty="0"/>
              <a:t> systems.  Yet they have a constantly evolving life.  They are dependent on each other, and find some unity together, but these dependencies and unity are constantly changing.   They are interdependent.  </a:t>
            </a:r>
          </a:p>
          <a:p>
            <a:endParaRPr lang="en-US" dirty="0"/>
          </a:p>
        </p:txBody>
      </p:sp>
    </p:spTree>
    <p:extLst>
      <p:ext uri="{BB962C8B-B14F-4D97-AF65-F5344CB8AC3E}">
        <p14:creationId xmlns:p14="http://schemas.microsoft.com/office/powerpoint/2010/main" val="117555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59D5-BDE3-9D4E-9BB8-13BB3692C6AB}"/>
              </a:ext>
            </a:extLst>
          </p:cNvPr>
          <p:cNvSpPr>
            <a:spLocks noGrp="1"/>
          </p:cNvSpPr>
          <p:nvPr>
            <p:ph type="title"/>
          </p:nvPr>
        </p:nvSpPr>
        <p:spPr>
          <a:xfrm>
            <a:off x="317500" y="457200"/>
            <a:ext cx="4454525" cy="1600200"/>
          </a:xfrm>
        </p:spPr>
        <p:txBody>
          <a:bodyPr>
            <a:normAutofit fontScale="90000"/>
          </a:bodyPr>
          <a:lstStyle/>
          <a:p>
            <a:r>
              <a:rPr lang="en-US" b="1" dirty="0"/>
              <a:t>Multiple Foci of Urban Research: The City as an Organism of </a:t>
            </a:r>
            <a:r>
              <a:rPr lang="en-US" b="1"/>
              <a:t>Morphing Structures</a:t>
            </a:r>
            <a:endParaRPr lang="en-US" dirty="0"/>
          </a:p>
        </p:txBody>
      </p:sp>
      <p:sp>
        <p:nvSpPr>
          <p:cNvPr id="3" name="Content Placeholder 2">
            <a:extLst>
              <a:ext uri="{FF2B5EF4-FFF2-40B4-BE49-F238E27FC236}">
                <a16:creationId xmlns:a16="http://schemas.microsoft.com/office/drawing/2014/main" id="{F2957481-6AFE-574E-AE22-0E592CBDC84B}"/>
              </a:ext>
            </a:extLst>
          </p:cNvPr>
          <p:cNvSpPr>
            <a:spLocks noGrp="1"/>
          </p:cNvSpPr>
          <p:nvPr>
            <p:ph idx="1"/>
          </p:nvPr>
        </p:nvSpPr>
        <p:spPr>
          <a:xfrm>
            <a:off x="5143500" y="342901"/>
            <a:ext cx="6211888" cy="6515100"/>
          </a:xfrm>
        </p:spPr>
        <p:txBody>
          <a:bodyPr>
            <a:normAutofit fontScale="92500" lnSpcReduction="10000"/>
          </a:bodyPr>
          <a:lstStyle/>
          <a:p>
            <a:r>
              <a:rPr lang="en-US" dirty="0"/>
              <a:t>Political Leaders</a:t>
            </a:r>
          </a:p>
          <a:p>
            <a:pPr lvl="1"/>
            <a:r>
              <a:rPr lang="en-US" dirty="0"/>
              <a:t>Pull up Photos</a:t>
            </a:r>
          </a:p>
          <a:p>
            <a:pPr lvl="1"/>
            <a:r>
              <a:rPr lang="en-US" dirty="0"/>
              <a:t>Diagram the connections</a:t>
            </a:r>
          </a:p>
          <a:p>
            <a:pPr lvl="1"/>
            <a:r>
              <a:rPr lang="en-US" dirty="0"/>
              <a:t>Who are the Leaders of Peace?</a:t>
            </a:r>
          </a:p>
          <a:p>
            <a:pPr marL="0" indent="0">
              <a:buNone/>
            </a:pPr>
            <a:r>
              <a:rPr lang="en-US" dirty="0"/>
              <a:t>Geography </a:t>
            </a:r>
          </a:p>
          <a:p>
            <a:pPr lvl="1"/>
            <a:r>
              <a:rPr lang="en-US" dirty="0"/>
              <a:t>of rivers and sewerage lines defines the high and low lands, and the location of rich and poor. </a:t>
            </a:r>
          </a:p>
          <a:p>
            <a:pPr lvl="1"/>
            <a:r>
              <a:rPr lang="en-US" dirty="0"/>
              <a:t>Chaos theory predicts where expansions will occur</a:t>
            </a:r>
          </a:p>
          <a:p>
            <a:pPr lvl="1"/>
            <a:r>
              <a:rPr lang="en-US" dirty="0"/>
              <a:t>Follow the rivers to find the slums</a:t>
            </a:r>
          </a:p>
          <a:p>
            <a:pPr marL="0" indent="0">
              <a:buNone/>
            </a:pPr>
            <a:r>
              <a:rPr lang="en-US" dirty="0"/>
              <a:t>Academic Structures</a:t>
            </a:r>
          </a:p>
          <a:p>
            <a:pPr lvl="1"/>
            <a:r>
              <a:rPr lang="en-US" dirty="0"/>
              <a:t>Where is the flow of ideas?</a:t>
            </a:r>
          </a:p>
          <a:p>
            <a:pPr lvl="1"/>
            <a:r>
              <a:rPr lang="en-US" dirty="0"/>
              <a:t>Who are the idea-makers?</a:t>
            </a:r>
          </a:p>
          <a:p>
            <a:pPr lvl="1"/>
            <a:r>
              <a:rPr lang="en-US" dirty="0"/>
              <a:t>Who are the change-makers? The insider – innovators?</a:t>
            </a:r>
          </a:p>
        </p:txBody>
      </p:sp>
      <p:sp>
        <p:nvSpPr>
          <p:cNvPr id="4" name="Text Placeholder 3">
            <a:extLst>
              <a:ext uri="{FF2B5EF4-FFF2-40B4-BE49-F238E27FC236}">
                <a16:creationId xmlns:a16="http://schemas.microsoft.com/office/drawing/2014/main" id="{28826C68-1BA8-9A46-9F57-EA629712DB83}"/>
              </a:ext>
            </a:extLst>
          </p:cNvPr>
          <p:cNvSpPr>
            <a:spLocks noGrp="1"/>
          </p:cNvSpPr>
          <p:nvPr>
            <p:ph type="body" sz="half" idx="2"/>
          </p:nvPr>
        </p:nvSpPr>
        <p:spPr>
          <a:xfrm>
            <a:off x="317500" y="2347784"/>
            <a:ext cx="4454525" cy="4510216"/>
          </a:xfrm>
        </p:spPr>
        <p:txBody>
          <a:bodyPr>
            <a:normAutofit/>
          </a:bodyPr>
          <a:lstStyle/>
          <a:p>
            <a:r>
              <a:rPr lang="en-US" sz="2400" dirty="0"/>
              <a:t>Cities are based on structures.  They cannot function apart from the structures of sewerage systems, electrical systems, </a:t>
            </a:r>
            <a:r>
              <a:rPr lang="en-US" sz="2400" dirty="0" err="1"/>
              <a:t>roading</a:t>
            </a:r>
            <a:r>
              <a:rPr lang="en-US" sz="2400" dirty="0"/>
              <a:t> systems.  Yet they have a constantly evolving life.  They are dependent on each other, and find some unity together, but these dependencies and unity are constantly changing.   They are interdependent.  </a:t>
            </a:r>
          </a:p>
          <a:p>
            <a:endParaRPr lang="en-US" dirty="0"/>
          </a:p>
        </p:txBody>
      </p:sp>
    </p:spTree>
    <p:extLst>
      <p:ext uri="{BB962C8B-B14F-4D97-AF65-F5344CB8AC3E}">
        <p14:creationId xmlns:p14="http://schemas.microsoft.com/office/powerpoint/2010/main" val="427982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1C1A-B950-0240-9BB0-6C1291E7A75D}"/>
              </a:ext>
            </a:extLst>
          </p:cNvPr>
          <p:cNvSpPr>
            <a:spLocks noGrp="1"/>
          </p:cNvSpPr>
          <p:nvPr>
            <p:ph type="title"/>
          </p:nvPr>
        </p:nvSpPr>
        <p:spPr>
          <a:xfrm>
            <a:off x="870610" y="3847672"/>
            <a:ext cx="3932237" cy="1600200"/>
          </a:xfrm>
        </p:spPr>
        <p:txBody>
          <a:bodyPr/>
          <a:lstStyle/>
          <a:p>
            <a:r>
              <a:rPr lang="en-US" b="1" dirty="0"/>
              <a:t>Maps and Statistical Research</a:t>
            </a:r>
            <a:endParaRPr lang="en-US" dirty="0"/>
          </a:p>
        </p:txBody>
      </p:sp>
      <p:sp>
        <p:nvSpPr>
          <p:cNvPr id="3" name="Content Placeholder 2">
            <a:extLst>
              <a:ext uri="{FF2B5EF4-FFF2-40B4-BE49-F238E27FC236}">
                <a16:creationId xmlns:a16="http://schemas.microsoft.com/office/drawing/2014/main" id="{1B40109D-C60A-F047-A169-502DFC06E074}"/>
              </a:ext>
            </a:extLst>
          </p:cNvPr>
          <p:cNvSpPr>
            <a:spLocks noGrp="1"/>
          </p:cNvSpPr>
          <p:nvPr>
            <p:ph idx="1"/>
          </p:nvPr>
        </p:nvSpPr>
        <p:spPr/>
        <p:txBody>
          <a:bodyPr>
            <a:normAutofit fontScale="70000" lnSpcReduction="20000"/>
          </a:bodyPr>
          <a:lstStyle/>
          <a:p>
            <a:pPr marL="0" indent="0">
              <a:buNone/>
            </a:pPr>
            <a:br>
              <a:rPr lang="en-US" dirty="0"/>
            </a:br>
            <a:r>
              <a:rPr lang="en-US" dirty="0"/>
              <a:t>·Locate the churches in the city and the inter-church organizations on a large piece of plastic laid over the city </a:t>
            </a:r>
            <a:r>
              <a:rPr lang="en-US" b="1" dirty="0"/>
              <a:t>map</a:t>
            </a:r>
            <a:r>
              <a:rPr lang="en-US" dirty="0"/>
              <a:t> and place at back of the room</a:t>
            </a:r>
            <a:br>
              <a:rPr lang="en-US" dirty="0"/>
            </a:br>
            <a:r>
              <a:rPr lang="en-US" dirty="0"/>
              <a:t>·        Pass out </a:t>
            </a:r>
            <a:r>
              <a:rPr lang="en-US" b="1" dirty="0"/>
              <a:t>listing of churches</a:t>
            </a:r>
            <a:r>
              <a:rPr lang="en-US" dirty="0"/>
              <a:t>, addresses and pastors for verification by the pastors  (number of members and language groups should be included in the survey) </a:t>
            </a:r>
            <a:br>
              <a:rPr lang="en-US" dirty="0"/>
            </a:br>
            <a:r>
              <a:rPr lang="en-US" dirty="0"/>
              <a:t>·        Discuss idea of selling this as a </a:t>
            </a:r>
            <a:r>
              <a:rPr lang="en-US" b="1" dirty="0"/>
              <a:t>directory</a:t>
            </a:r>
            <a:r>
              <a:rPr lang="en-US" dirty="0"/>
              <a:t> and getting advertising.</a:t>
            </a:r>
            <a:br>
              <a:rPr lang="en-US" dirty="0"/>
            </a:br>
            <a:r>
              <a:rPr lang="en-US" dirty="0"/>
              <a:t>·        </a:t>
            </a:r>
            <a:r>
              <a:rPr lang="en-US" b="1" dirty="0"/>
              <a:t>Diagram the networks</a:t>
            </a:r>
            <a:r>
              <a:rPr lang="en-US" dirty="0"/>
              <a:t> between these churches, identifying key nodes, centers of each network.  If possible do this by different color.  Many of the networks will be denominational </a:t>
            </a:r>
          </a:p>
          <a:p>
            <a:r>
              <a:rPr lang="en-US" b="1" dirty="0"/>
              <a:t>Statistical analysis </a:t>
            </a:r>
            <a:r>
              <a:rPr lang="en-US" dirty="0"/>
              <a:t>of the growth of the church can be used as a basis for projections</a:t>
            </a:r>
          </a:p>
          <a:p>
            <a:endParaRPr lang="en-US" dirty="0"/>
          </a:p>
        </p:txBody>
      </p:sp>
      <p:sp>
        <p:nvSpPr>
          <p:cNvPr id="4" name="Text Placeholder 3">
            <a:extLst>
              <a:ext uri="{FF2B5EF4-FFF2-40B4-BE49-F238E27FC236}">
                <a16:creationId xmlns:a16="http://schemas.microsoft.com/office/drawing/2014/main" id="{B547A1EB-4058-A44C-8BC8-645DC007C4F0}"/>
              </a:ext>
            </a:extLst>
          </p:cNvPr>
          <p:cNvSpPr>
            <a:spLocks noGrp="1"/>
          </p:cNvSpPr>
          <p:nvPr>
            <p:ph type="body" sz="half" idx="2"/>
          </p:nvPr>
        </p:nvSpPr>
        <p:spPr>
          <a:xfrm>
            <a:off x="1097622" y="987425"/>
            <a:ext cx="3705225" cy="941388"/>
          </a:xfrm>
        </p:spPr>
        <p:txBody>
          <a:bodyPr>
            <a:normAutofit/>
          </a:bodyPr>
          <a:lstStyle/>
          <a:p>
            <a:r>
              <a:rPr lang="en-US" sz="2400" dirty="0"/>
              <a:t>1. Harvest Force: Mapping the Church in the City</a:t>
            </a:r>
          </a:p>
        </p:txBody>
      </p:sp>
    </p:spTree>
    <p:extLst>
      <p:ext uri="{BB962C8B-B14F-4D97-AF65-F5344CB8AC3E}">
        <p14:creationId xmlns:p14="http://schemas.microsoft.com/office/powerpoint/2010/main" val="374513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4C17-09B9-AF48-8382-44682477E37D}"/>
              </a:ext>
            </a:extLst>
          </p:cNvPr>
          <p:cNvSpPr>
            <a:spLocks noGrp="1"/>
          </p:cNvSpPr>
          <p:nvPr>
            <p:ph type="title"/>
          </p:nvPr>
        </p:nvSpPr>
        <p:spPr>
          <a:xfrm>
            <a:off x="832514" y="457200"/>
            <a:ext cx="3939512" cy="689212"/>
          </a:xfrm>
        </p:spPr>
        <p:txBody>
          <a:bodyPr/>
          <a:lstStyle/>
          <a:p>
            <a:r>
              <a:rPr lang="en-US" b="1" dirty="0"/>
              <a:t>2. Ethnic Peoples</a:t>
            </a:r>
            <a:endParaRPr lang="en-US" dirty="0"/>
          </a:p>
        </p:txBody>
      </p:sp>
      <p:sp>
        <p:nvSpPr>
          <p:cNvPr id="3" name="Content Placeholder 2">
            <a:extLst>
              <a:ext uri="{FF2B5EF4-FFF2-40B4-BE49-F238E27FC236}">
                <a16:creationId xmlns:a16="http://schemas.microsoft.com/office/drawing/2014/main" id="{86898780-B1BF-FE4B-A062-4ECE8B2CCB23}"/>
              </a:ext>
            </a:extLst>
          </p:cNvPr>
          <p:cNvSpPr>
            <a:spLocks noGrp="1"/>
          </p:cNvSpPr>
          <p:nvPr>
            <p:ph idx="1"/>
          </p:nvPr>
        </p:nvSpPr>
        <p:spPr/>
        <p:txBody>
          <a:bodyPr>
            <a:normAutofit/>
          </a:bodyPr>
          <a:lstStyle/>
          <a:p>
            <a:r>
              <a:rPr lang="en-US" b="1" dirty="0"/>
              <a:t>The Concept of People Group </a:t>
            </a:r>
          </a:p>
          <a:p>
            <a:pPr lvl="1"/>
            <a:r>
              <a:rPr lang="en-US" dirty="0"/>
              <a:t>What is an Unreached People Group?</a:t>
            </a:r>
          </a:p>
          <a:p>
            <a:r>
              <a:rPr lang="en-US" b="1" dirty="0"/>
              <a:t>Case Study: Calcutta, City of Joy</a:t>
            </a:r>
          </a:p>
          <a:p>
            <a:pPr lvl="1"/>
            <a:r>
              <a:rPr lang="en-US" dirty="0"/>
              <a:t>The 11.9 million people include 83 major languages of over 10,000 people.  </a:t>
            </a:r>
          </a:p>
          <a:p>
            <a:pPr lvl="1"/>
            <a:r>
              <a:rPr lang="en-US" dirty="0"/>
              <a:t>There are 56 different types of Muslim in Kolkata</a:t>
            </a:r>
          </a:p>
        </p:txBody>
      </p:sp>
      <p:pic>
        <p:nvPicPr>
          <p:cNvPr id="5" name="Picture 4">
            <a:extLst>
              <a:ext uri="{FF2B5EF4-FFF2-40B4-BE49-F238E27FC236}">
                <a16:creationId xmlns:a16="http://schemas.microsoft.com/office/drawing/2014/main" id="{8063A214-8910-134D-813C-6ED9A0298A7E}"/>
              </a:ext>
            </a:extLst>
          </p:cNvPr>
          <p:cNvPicPr/>
          <p:nvPr/>
        </p:nvPicPr>
        <p:blipFill>
          <a:blip r:embed="rId2"/>
          <a:srcRect l="-1379" t="-949" r="-12044" b="-1233"/>
          <a:stretch>
            <a:fillRect/>
          </a:stretch>
        </p:blipFill>
        <p:spPr bwMode="auto">
          <a:xfrm>
            <a:off x="832514" y="1146412"/>
            <a:ext cx="3939511" cy="5491243"/>
          </a:xfrm>
          <a:prstGeom prst="rect">
            <a:avLst/>
          </a:prstGeom>
          <a:noFill/>
          <a:ln w="9525">
            <a:noFill/>
            <a:miter lim="800000"/>
            <a:headEnd/>
            <a:tailEnd/>
          </a:ln>
        </p:spPr>
      </p:pic>
    </p:spTree>
    <p:extLst>
      <p:ext uri="{BB962C8B-B14F-4D97-AF65-F5344CB8AC3E}">
        <p14:creationId xmlns:p14="http://schemas.microsoft.com/office/powerpoint/2010/main" val="176212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CB13-84B0-AA49-9952-E033579EB2E6}"/>
              </a:ext>
            </a:extLst>
          </p:cNvPr>
          <p:cNvSpPr>
            <a:spLocks noGrp="1"/>
          </p:cNvSpPr>
          <p:nvPr>
            <p:ph type="title"/>
          </p:nvPr>
        </p:nvSpPr>
        <p:spPr/>
        <p:txBody>
          <a:bodyPr>
            <a:normAutofit/>
          </a:bodyPr>
          <a:lstStyle/>
          <a:p>
            <a:r>
              <a:rPr lang="en-US" dirty="0"/>
              <a:t>Harvest Fields: </a:t>
            </a:r>
            <a:br>
              <a:rPr lang="en-US" dirty="0"/>
            </a:br>
            <a:r>
              <a:rPr lang="en-US" dirty="0"/>
              <a:t>Overlay 1: Identifying Ethnic Groups</a:t>
            </a:r>
          </a:p>
        </p:txBody>
      </p:sp>
      <p:sp>
        <p:nvSpPr>
          <p:cNvPr id="3" name="Content Placeholder 2">
            <a:extLst>
              <a:ext uri="{FF2B5EF4-FFF2-40B4-BE49-F238E27FC236}">
                <a16:creationId xmlns:a16="http://schemas.microsoft.com/office/drawing/2014/main" id="{8A240AA5-68C3-AC4D-B1AA-42492DD918A0}"/>
              </a:ext>
            </a:extLst>
          </p:cNvPr>
          <p:cNvSpPr>
            <a:spLocks noGrp="1"/>
          </p:cNvSpPr>
          <p:nvPr>
            <p:ph idx="1"/>
          </p:nvPr>
        </p:nvSpPr>
        <p:spPr>
          <a:xfrm>
            <a:off x="6667500" y="212725"/>
            <a:ext cx="5219700" cy="5159375"/>
          </a:xfrm>
        </p:spPr>
        <p:txBody>
          <a:bodyPr>
            <a:normAutofit fontScale="62500" lnSpcReduction="20000"/>
          </a:bodyPr>
          <a:lstStyle/>
          <a:p>
            <a:pPr marL="0" indent="0">
              <a:buNone/>
            </a:pPr>
            <a:br>
              <a:rPr lang="en-US" dirty="0"/>
            </a:br>
            <a:r>
              <a:rPr lang="en-US" dirty="0"/>
              <a:t>·        On </a:t>
            </a:r>
            <a:r>
              <a:rPr lang="en-US" dirty="0" err="1"/>
              <a:t>hyour</a:t>
            </a:r>
            <a:r>
              <a:rPr lang="en-US" dirty="0"/>
              <a:t> map, overlay a diagram of language groupings in the city on plastic on the charts</a:t>
            </a:r>
            <a:br>
              <a:rPr lang="en-US" dirty="0"/>
            </a:br>
            <a:r>
              <a:rPr lang="en-US" dirty="0"/>
              <a:t>·        Which are responsive?</a:t>
            </a:r>
            <a:br>
              <a:rPr lang="en-US" dirty="0"/>
            </a:br>
            <a:r>
              <a:rPr lang="en-US" dirty="0"/>
              <a:t>·        Which have a church?</a:t>
            </a:r>
            <a:br>
              <a:rPr lang="en-US" dirty="0"/>
            </a:br>
            <a:endParaRPr lang="en-US" dirty="0"/>
          </a:p>
          <a:p>
            <a:pPr marL="0" indent="0">
              <a:buNone/>
            </a:pPr>
            <a:r>
              <a:rPr lang="en-US" dirty="0"/>
              <a:t>Discuss the idea of a booklet of people group profiles for these groups that show their background and possible ways they could be reached.  </a:t>
            </a:r>
          </a:p>
          <a:p>
            <a:pPr marL="457200" lvl="1" indent="0">
              <a:buNone/>
            </a:pPr>
            <a:r>
              <a:rPr lang="en-US" dirty="0"/>
              <a:t>These would develop one to two pages on each group,  on defining who , how many, issues of penetration, group formation, leadership emergence, cultural keys, who have initiated  ministries, what is working, etc.  </a:t>
            </a:r>
          </a:p>
          <a:p>
            <a:pPr marL="0" indent="0">
              <a:buNone/>
            </a:pPr>
            <a:r>
              <a:rPr lang="en-US" dirty="0"/>
              <a:t>In Calcutta this resulted in a 150 page document covering 85 minority groups within the city.  There are another 85 major languages that have yet to be done.</a:t>
            </a:r>
            <a:endParaRPr lang="en-US" b="1" dirty="0"/>
          </a:p>
          <a:p>
            <a:endParaRPr lang="en-US" dirty="0"/>
          </a:p>
        </p:txBody>
      </p:sp>
      <p:sp>
        <p:nvSpPr>
          <p:cNvPr id="8" name="AutoShape 8" descr="/Users/Viv/Documents/My Webs/weburblead1/CityStrategyManual/Building Blocs/Maps and StatisticaL_files/image002.jpg">
            <a:extLst>
              <a:ext uri="{FF2B5EF4-FFF2-40B4-BE49-F238E27FC236}">
                <a16:creationId xmlns:a16="http://schemas.microsoft.com/office/drawing/2014/main" id="{7F3CED9F-A553-6848-A53B-2E4427B58DC8}"/>
              </a:ext>
            </a:extLst>
          </p:cNvPr>
          <p:cNvSpPr>
            <a:spLocks noChangeAspect="1" noChangeArrowheads="1"/>
          </p:cNvSpPr>
          <p:nvPr/>
        </p:nvSpPr>
        <p:spPr bwMode="auto">
          <a:xfrm>
            <a:off x="1371600" y="3429000"/>
            <a:ext cx="472440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04EA03F5-053A-704B-A300-8967FACCC113}"/>
              </a:ext>
            </a:extLst>
          </p:cNvPr>
          <p:cNvPicPr>
            <a:picLocks noChangeAspect="1"/>
          </p:cNvPicPr>
          <p:nvPr/>
        </p:nvPicPr>
        <p:blipFill>
          <a:blip r:embed="rId2"/>
          <a:stretch>
            <a:fillRect/>
          </a:stretch>
        </p:blipFill>
        <p:spPr>
          <a:xfrm>
            <a:off x="0" y="3700848"/>
            <a:ext cx="6235842" cy="2959099"/>
          </a:xfrm>
          <a:prstGeom prst="rect">
            <a:avLst/>
          </a:prstGeom>
        </p:spPr>
      </p:pic>
    </p:spTree>
    <p:extLst>
      <p:ext uri="{BB962C8B-B14F-4D97-AF65-F5344CB8AC3E}">
        <p14:creationId xmlns:p14="http://schemas.microsoft.com/office/powerpoint/2010/main" val="392928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9463-C645-3B43-B08E-A6BA3D5FD5E6}"/>
              </a:ext>
            </a:extLst>
          </p:cNvPr>
          <p:cNvSpPr>
            <a:spLocks noGrp="1"/>
          </p:cNvSpPr>
          <p:nvPr>
            <p:ph type="title"/>
          </p:nvPr>
        </p:nvSpPr>
        <p:spPr/>
        <p:txBody>
          <a:bodyPr>
            <a:normAutofit fontScale="90000"/>
          </a:bodyPr>
          <a:lstStyle/>
          <a:p>
            <a:r>
              <a:rPr lang="en-US" b="1" dirty="0"/>
              <a:t>The Maori as Case Study of a People Movement</a:t>
            </a:r>
            <a:br>
              <a:rPr lang="en-US" b="1" dirty="0"/>
            </a:br>
            <a:endParaRPr lang="en-US" dirty="0"/>
          </a:p>
        </p:txBody>
      </p:sp>
      <p:sp>
        <p:nvSpPr>
          <p:cNvPr id="3" name="Content Placeholder 2">
            <a:extLst>
              <a:ext uri="{FF2B5EF4-FFF2-40B4-BE49-F238E27FC236}">
                <a16:creationId xmlns:a16="http://schemas.microsoft.com/office/drawing/2014/main" id="{F6517164-9947-024D-92C9-93638602B939}"/>
              </a:ext>
            </a:extLst>
          </p:cNvPr>
          <p:cNvSpPr>
            <a:spLocks noGrp="1"/>
          </p:cNvSpPr>
          <p:nvPr>
            <p:ph idx="1"/>
          </p:nvPr>
        </p:nvSpPr>
        <p:spPr>
          <a:xfrm>
            <a:off x="5219700" y="317500"/>
            <a:ext cx="6146800" cy="6235699"/>
          </a:xfrm>
        </p:spPr>
        <p:txBody>
          <a:bodyPr>
            <a:normAutofit fontScale="70000" lnSpcReduction="20000"/>
          </a:bodyPr>
          <a:lstStyle/>
          <a:p>
            <a:pPr marL="0" indent="0">
              <a:buNone/>
            </a:pPr>
            <a:endParaRPr lang="en-US" dirty="0"/>
          </a:p>
          <a:p>
            <a:pPr marL="0" indent="0">
              <a:buNone/>
            </a:pPr>
            <a:r>
              <a:rPr lang="en-US" b="1" dirty="0"/>
              <a:t>Multi-Cellular People’s Movement</a:t>
            </a:r>
          </a:p>
          <a:p>
            <a:r>
              <a:rPr lang="en-US" dirty="0"/>
              <a:t>The first spiritual movement along the </a:t>
            </a:r>
            <a:r>
              <a:rPr lang="en-US" dirty="0" err="1"/>
              <a:t>Hokianga</a:t>
            </a:r>
            <a:r>
              <a:rPr lang="en-US" dirty="0"/>
              <a:t>, beginning with a group of  5.  </a:t>
            </a:r>
          </a:p>
          <a:p>
            <a:r>
              <a:rPr lang="en-US" dirty="0"/>
              <a:t>In 1835, some 200 could answer the catechism.  </a:t>
            </a:r>
          </a:p>
          <a:p>
            <a:r>
              <a:rPr lang="en-US" dirty="0"/>
              <a:t>By 1836, the missionaries printing press was at work and had reached the gospel of John.   That year a chief plus 120 people.  </a:t>
            </a:r>
          </a:p>
          <a:p>
            <a:r>
              <a:rPr lang="en-US" dirty="0"/>
              <a:t>Later that year 130.  </a:t>
            </a:r>
          </a:p>
          <a:p>
            <a:r>
              <a:rPr lang="en-US" dirty="0"/>
              <a:t>By the end of the year 1500.  </a:t>
            </a:r>
          </a:p>
          <a:p>
            <a:r>
              <a:rPr lang="en-US" dirty="0"/>
              <a:t>The New Testament had been printed.  </a:t>
            </a:r>
          </a:p>
          <a:p>
            <a:r>
              <a:rPr lang="en-US" dirty="0"/>
              <a:t>In 10 years 20,000 had converted.  </a:t>
            </a:r>
          </a:p>
          <a:p>
            <a:r>
              <a:rPr lang="en-US" dirty="0"/>
              <a:t>There were 21 mission stations with 31 missionaries, 440 indigenous teachers, 113 indigenous schools, and 7027 communicants.  </a:t>
            </a:r>
          </a:p>
          <a:p>
            <a:r>
              <a:rPr lang="en-US" dirty="0"/>
              <a:t>Both movements began in chiefly circles.  As slaves were freed, they travelled back preaching. </a:t>
            </a:r>
          </a:p>
          <a:p>
            <a:pPr lvl="0"/>
            <a:r>
              <a:rPr lang="en-US" dirty="0" err="1"/>
              <a:t>Tippett</a:t>
            </a:r>
            <a:r>
              <a:rPr lang="en-US" dirty="0"/>
              <a:t>, Alan.    </a:t>
            </a:r>
            <a:r>
              <a:rPr lang="en-US" b="1" i="1" dirty="0"/>
              <a:t>People Movements in Southern Polynesia</a:t>
            </a:r>
            <a:r>
              <a:rPr lang="en-US" dirty="0"/>
              <a:t>, </a:t>
            </a:r>
          </a:p>
          <a:p>
            <a:endParaRPr lang="en-US" dirty="0"/>
          </a:p>
        </p:txBody>
      </p:sp>
      <p:sp>
        <p:nvSpPr>
          <p:cNvPr id="4" name="Text Placeholder 3">
            <a:extLst>
              <a:ext uri="{FF2B5EF4-FFF2-40B4-BE49-F238E27FC236}">
                <a16:creationId xmlns:a16="http://schemas.microsoft.com/office/drawing/2014/main" id="{847E9B04-4069-7341-9A78-AA2427774810}"/>
              </a:ext>
            </a:extLst>
          </p:cNvPr>
          <p:cNvSpPr>
            <a:spLocks noGrp="1"/>
          </p:cNvSpPr>
          <p:nvPr>
            <p:ph type="body" sz="half" idx="2"/>
          </p:nvPr>
        </p:nvSpPr>
        <p:spPr>
          <a:xfrm>
            <a:off x="558800" y="1739900"/>
            <a:ext cx="4213225" cy="4648200"/>
          </a:xfrm>
        </p:spPr>
        <p:txBody>
          <a:bodyPr>
            <a:normAutofit/>
          </a:bodyPr>
          <a:lstStyle/>
          <a:p>
            <a:r>
              <a:rPr lang="en-US" dirty="0"/>
              <a:t>a. Base Structure</a:t>
            </a:r>
          </a:p>
          <a:p>
            <a:r>
              <a:rPr lang="en-US" dirty="0"/>
              <a:t>The Maori in New Zealand came to Christ through two movements: Anglican and Methodist.  Both had the resources to sustain teams of about 30 missionaries over 30 years.  </a:t>
            </a:r>
          </a:p>
          <a:p>
            <a:r>
              <a:rPr lang="en-US" dirty="0"/>
              <a:t>b. Invitation</a:t>
            </a:r>
          </a:p>
          <a:p>
            <a:r>
              <a:rPr lang="en-US" dirty="0"/>
              <a:t>In 1809 a massacre .  The shame of this resulted in 1814 invitation to Marsden.  He preached his first message and won their hearts   After time the chiefs gave permission to go inland.   He submitted to a tribal welcome, understood their worldview, and answered their questions.  He trusted the chiefs with the work.  </a:t>
            </a:r>
          </a:p>
          <a:p>
            <a:r>
              <a:rPr lang="en-US" dirty="0"/>
              <a:t>c. Research</a:t>
            </a:r>
          </a:p>
          <a:p>
            <a:r>
              <a:rPr lang="en-US" dirty="0"/>
              <a:t>d. Scripture Translation</a:t>
            </a:r>
          </a:p>
          <a:p>
            <a:r>
              <a:rPr lang="en-US" dirty="0"/>
              <a:t>e. Teaching Literacy</a:t>
            </a:r>
          </a:p>
        </p:txBody>
      </p:sp>
    </p:spTree>
    <p:extLst>
      <p:ext uri="{BB962C8B-B14F-4D97-AF65-F5344CB8AC3E}">
        <p14:creationId xmlns:p14="http://schemas.microsoft.com/office/powerpoint/2010/main" val="100195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C240-7516-CB41-B92B-D2AD701B07F1}"/>
              </a:ext>
            </a:extLst>
          </p:cNvPr>
          <p:cNvSpPr>
            <a:spLocks noGrp="1"/>
          </p:cNvSpPr>
          <p:nvPr>
            <p:ph type="title"/>
          </p:nvPr>
        </p:nvSpPr>
        <p:spPr>
          <a:xfrm>
            <a:off x="355600" y="457200"/>
            <a:ext cx="4416425" cy="990600"/>
          </a:xfrm>
        </p:spPr>
        <p:txBody>
          <a:bodyPr/>
          <a:lstStyle/>
          <a:p>
            <a:r>
              <a:rPr lang="en-US" dirty="0"/>
              <a:t>3. Harvest Fields: Network Analysis</a:t>
            </a:r>
          </a:p>
        </p:txBody>
      </p:sp>
      <p:sp>
        <p:nvSpPr>
          <p:cNvPr id="3" name="Content Placeholder 2">
            <a:extLst>
              <a:ext uri="{FF2B5EF4-FFF2-40B4-BE49-F238E27FC236}">
                <a16:creationId xmlns:a16="http://schemas.microsoft.com/office/drawing/2014/main" id="{5891D07A-5D4D-264D-AACC-54546004FA8E}"/>
              </a:ext>
            </a:extLst>
          </p:cNvPr>
          <p:cNvSpPr>
            <a:spLocks noGrp="1"/>
          </p:cNvSpPr>
          <p:nvPr>
            <p:ph idx="1"/>
          </p:nvPr>
        </p:nvSpPr>
        <p:spPr/>
        <p:txBody>
          <a:bodyPr>
            <a:normAutofit fontScale="92500" lnSpcReduction="20000"/>
          </a:bodyPr>
          <a:lstStyle/>
          <a:p>
            <a:r>
              <a:rPr lang="en-US" dirty="0"/>
              <a:t>Examine the concept by discussing how politicians relate to politicians, and how teachers relate to teachers, etc.  </a:t>
            </a:r>
          </a:p>
          <a:p>
            <a:pPr lvl="1"/>
            <a:r>
              <a:rPr lang="en-US" dirty="0"/>
              <a:t>What are the bridges within these groups? (the links)</a:t>
            </a:r>
          </a:p>
          <a:p>
            <a:r>
              <a:rPr lang="en-US" dirty="0"/>
              <a:t>Have a group list other networks. </a:t>
            </a:r>
          </a:p>
          <a:p>
            <a:pPr lvl="1"/>
            <a:r>
              <a:rPr lang="en-US" dirty="0"/>
              <a:t> Are there ministries to these? (Usually inter-church ministries).</a:t>
            </a:r>
          </a:p>
          <a:p>
            <a:r>
              <a:rPr lang="en-US" dirty="0"/>
              <a:t>List the 20 or 30 people who hold the power to determine the direction of the city.  </a:t>
            </a:r>
          </a:p>
          <a:p>
            <a:pPr lvl="1"/>
            <a:r>
              <a:rPr lang="en-US" dirty="0"/>
              <a:t>Analyze what Christian leaders are in relationship to each of these.</a:t>
            </a:r>
            <a:endParaRPr lang="en-US" b="1" dirty="0"/>
          </a:p>
        </p:txBody>
      </p:sp>
      <p:sp>
        <p:nvSpPr>
          <p:cNvPr id="4" name="Text Placeholder 3">
            <a:extLst>
              <a:ext uri="{FF2B5EF4-FFF2-40B4-BE49-F238E27FC236}">
                <a16:creationId xmlns:a16="http://schemas.microsoft.com/office/drawing/2014/main" id="{1C8E34C2-3621-E04C-801E-9D8674F178C0}"/>
              </a:ext>
            </a:extLst>
          </p:cNvPr>
          <p:cNvSpPr>
            <a:spLocks noGrp="1"/>
          </p:cNvSpPr>
          <p:nvPr>
            <p:ph type="body" sz="half" idx="2"/>
          </p:nvPr>
        </p:nvSpPr>
        <p:spPr>
          <a:xfrm>
            <a:off x="355600" y="2057400"/>
            <a:ext cx="4416425" cy="3811588"/>
          </a:xfrm>
        </p:spPr>
        <p:txBody>
          <a:bodyPr>
            <a:noAutofit/>
          </a:bodyPr>
          <a:lstStyle/>
          <a:p>
            <a:r>
              <a:rPr lang="en-US" sz="2400" dirty="0"/>
              <a:t>This is a new field of research, that can get very complex with computer analysis.</a:t>
            </a:r>
          </a:p>
          <a:p>
            <a:r>
              <a:rPr lang="en-US" sz="2400" dirty="0"/>
              <a:t>Example: Today I researched politicians in my country: Where do they study? What links to they have to which sectors of the community? which are thinkers? Which have some ethical basis to their decisions? Who has some Christian heritage?   What are the links between them?</a:t>
            </a:r>
          </a:p>
        </p:txBody>
      </p:sp>
    </p:spTree>
    <p:extLst>
      <p:ext uri="{BB962C8B-B14F-4D97-AF65-F5344CB8AC3E}">
        <p14:creationId xmlns:p14="http://schemas.microsoft.com/office/powerpoint/2010/main" val="143858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D719A-9C8B-1A44-A734-786E03763E2E}"/>
              </a:ext>
            </a:extLst>
          </p:cNvPr>
          <p:cNvSpPr>
            <a:spLocks noGrp="1"/>
          </p:cNvSpPr>
          <p:nvPr>
            <p:ph type="title"/>
          </p:nvPr>
        </p:nvSpPr>
        <p:spPr>
          <a:xfrm>
            <a:off x="437322" y="423081"/>
            <a:ext cx="4363278" cy="1723771"/>
          </a:xfrm>
        </p:spPr>
        <p:txBody>
          <a:bodyPr>
            <a:normAutofit fontScale="90000"/>
          </a:bodyPr>
          <a:lstStyle/>
          <a:p>
            <a:r>
              <a:rPr lang="en-US" b="1" dirty="0"/>
              <a:t>Missiological Urban Research: Peoples of the Cities - Cities of the Peoples</a:t>
            </a:r>
            <a:br>
              <a:rPr lang="en-US" b="1" dirty="0"/>
            </a:br>
            <a:endParaRPr lang="en-US" dirty="0"/>
          </a:p>
        </p:txBody>
      </p:sp>
      <p:sp>
        <p:nvSpPr>
          <p:cNvPr id="6" name="Text Placeholder 5">
            <a:extLst>
              <a:ext uri="{FF2B5EF4-FFF2-40B4-BE49-F238E27FC236}">
                <a16:creationId xmlns:a16="http://schemas.microsoft.com/office/drawing/2014/main" id="{86FC4067-F90A-2A4D-89C4-E2712C172445}"/>
              </a:ext>
            </a:extLst>
          </p:cNvPr>
          <p:cNvSpPr>
            <a:spLocks noGrp="1"/>
          </p:cNvSpPr>
          <p:nvPr>
            <p:ph type="body" sz="half" idx="2"/>
          </p:nvPr>
        </p:nvSpPr>
        <p:spPr>
          <a:xfrm>
            <a:off x="224894" y="1790700"/>
            <a:ext cx="4797482" cy="5067299"/>
          </a:xfrm>
        </p:spPr>
        <p:txBody>
          <a:bodyPr>
            <a:normAutofit fontScale="92500" lnSpcReduction="20000"/>
          </a:bodyPr>
          <a:lstStyle/>
          <a:p>
            <a:r>
              <a:rPr lang="en-US" sz="2400" dirty="0"/>
              <a:t>Cities have many veins of gold.  They run in many directions and need to be searched for.</a:t>
            </a:r>
          </a:p>
          <a:p>
            <a:r>
              <a:rPr lang="en-US" sz="2400" dirty="0"/>
              <a:t>The aim of </a:t>
            </a:r>
            <a:r>
              <a:rPr lang="en-US" sz="2400" dirty="0" err="1"/>
              <a:t>missiological</a:t>
            </a:r>
            <a:r>
              <a:rPr lang="en-US" sz="2400" dirty="0"/>
              <a:t> research is the formation of Kingdom communities that engage with needs and transform the city to live under the goodness of His reign. </a:t>
            </a:r>
          </a:p>
          <a:p>
            <a:r>
              <a:rPr lang="en-US" sz="2400" dirty="0"/>
              <a:t>There are several ways of viewing the city to find that gold, to find the responsive peoples.  We can map these as overlays</a:t>
            </a:r>
          </a:p>
          <a:p>
            <a:pPr lvl="0"/>
            <a:r>
              <a:rPr lang="en-US" dirty="0"/>
              <a:t>Supplementary Readings: People Groups in Cities</a:t>
            </a:r>
          </a:p>
          <a:p>
            <a:r>
              <a:rPr lang="en-US" dirty="0"/>
              <a:t>Greenway, Roger and Timothy </a:t>
            </a:r>
            <a:r>
              <a:rPr lang="en-US" dirty="0" err="1"/>
              <a:t>Monsma</a:t>
            </a:r>
            <a:br>
              <a:rPr lang="en-US" dirty="0"/>
            </a:br>
            <a:r>
              <a:rPr lang="en-US" dirty="0"/>
              <a:t> 1989 "The Intersecting Veins of the City".  In </a:t>
            </a:r>
            <a:r>
              <a:rPr lang="en-US" b="1" i="1" dirty="0"/>
              <a:t>Cities: Missions New Frontiers</a:t>
            </a:r>
            <a:r>
              <a:rPr lang="en-US" dirty="0"/>
              <a:t>, Baker.</a:t>
            </a:r>
          </a:p>
          <a:p>
            <a:r>
              <a:rPr lang="en-US" dirty="0"/>
              <a:t>Conn, Harvey</a:t>
            </a:r>
          </a:p>
          <a:p>
            <a:r>
              <a:rPr lang="en-US" dirty="0"/>
              <a:t>1991 " Unreached Peoples and the City".  </a:t>
            </a:r>
            <a:r>
              <a:rPr lang="en-US" b="1" i="1" dirty="0"/>
              <a:t>Urban Mission</a:t>
            </a:r>
            <a:r>
              <a:rPr lang="en-US" dirty="0"/>
              <a:t>, Vol.  8, No. 5, May 1991.</a:t>
            </a:r>
          </a:p>
          <a:p>
            <a:endParaRPr lang="en-US" dirty="0"/>
          </a:p>
        </p:txBody>
      </p:sp>
      <p:pic>
        <p:nvPicPr>
          <p:cNvPr id="9" name="Picture 8">
            <a:extLst>
              <a:ext uri="{FF2B5EF4-FFF2-40B4-BE49-F238E27FC236}">
                <a16:creationId xmlns:a16="http://schemas.microsoft.com/office/drawing/2014/main" id="{1B5EAC9E-4199-5D49-B920-525FF4986774}"/>
              </a:ext>
            </a:extLst>
          </p:cNvPr>
          <p:cNvPicPr/>
          <p:nvPr/>
        </p:nvPicPr>
        <p:blipFill>
          <a:blip r:embed="rId2"/>
          <a:srcRect l="-807" t="-2000" r="-3604" b="-11914"/>
          <a:stretch>
            <a:fillRect/>
          </a:stretch>
        </p:blipFill>
        <p:spPr bwMode="auto">
          <a:xfrm>
            <a:off x="5186149" y="423082"/>
            <a:ext cx="10358651" cy="5103076"/>
          </a:xfrm>
          <a:prstGeom prst="rect">
            <a:avLst/>
          </a:prstGeom>
          <a:noFill/>
          <a:ln w="9525">
            <a:noFill/>
            <a:miter lim="800000"/>
            <a:headEnd/>
            <a:tailEnd/>
          </a:ln>
        </p:spPr>
      </p:pic>
      <p:sp>
        <p:nvSpPr>
          <p:cNvPr id="10" name="TextBox 9">
            <a:extLst>
              <a:ext uri="{FF2B5EF4-FFF2-40B4-BE49-F238E27FC236}">
                <a16:creationId xmlns:a16="http://schemas.microsoft.com/office/drawing/2014/main" id="{B1F31EC6-5054-0541-B155-9C4CE13B076C}"/>
              </a:ext>
            </a:extLst>
          </p:cNvPr>
          <p:cNvSpPr txBox="1"/>
          <p:nvPr/>
        </p:nvSpPr>
        <p:spPr>
          <a:xfrm>
            <a:off x="5724939" y="4313583"/>
            <a:ext cx="1176388" cy="646331"/>
          </a:xfrm>
          <a:prstGeom prst="rect">
            <a:avLst/>
          </a:prstGeom>
          <a:noFill/>
        </p:spPr>
        <p:txBody>
          <a:bodyPr wrap="square" rtlCol="0">
            <a:spAutoFit/>
          </a:bodyPr>
          <a:lstStyle/>
          <a:p>
            <a:r>
              <a:rPr lang="en-US" dirty="0"/>
              <a:t>Ethnic Groups   </a:t>
            </a:r>
          </a:p>
        </p:txBody>
      </p:sp>
      <p:sp>
        <p:nvSpPr>
          <p:cNvPr id="11" name="TextBox 10">
            <a:extLst>
              <a:ext uri="{FF2B5EF4-FFF2-40B4-BE49-F238E27FC236}">
                <a16:creationId xmlns:a16="http://schemas.microsoft.com/office/drawing/2014/main" id="{2401B54E-080A-3448-8C7B-C5F6776CFD63}"/>
              </a:ext>
            </a:extLst>
          </p:cNvPr>
          <p:cNvSpPr txBox="1"/>
          <p:nvPr/>
        </p:nvSpPr>
        <p:spPr>
          <a:xfrm flipH="1">
            <a:off x="9247511" y="4313583"/>
            <a:ext cx="1532740" cy="646331"/>
          </a:xfrm>
          <a:prstGeom prst="rect">
            <a:avLst/>
          </a:prstGeom>
          <a:noFill/>
        </p:spPr>
        <p:txBody>
          <a:bodyPr wrap="square" rtlCol="0">
            <a:spAutoFit/>
          </a:bodyPr>
          <a:lstStyle/>
          <a:p>
            <a:r>
              <a:rPr lang="en-US" dirty="0"/>
              <a:t>Occupational Groups</a:t>
            </a:r>
          </a:p>
        </p:txBody>
      </p:sp>
      <p:sp>
        <p:nvSpPr>
          <p:cNvPr id="12" name="TextBox 11">
            <a:extLst>
              <a:ext uri="{FF2B5EF4-FFF2-40B4-BE49-F238E27FC236}">
                <a16:creationId xmlns:a16="http://schemas.microsoft.com/office/drawing/2014/main" id="{E3D55850-B3BD-6B42-8562-D0142339D9B3}"/>
              </a:ext>
            </a:extLst>
          </p:cNvPr>
          <p:cNvSpPr txBox="1"/>
          <p:nvPr/>
        </p:nvSpPr>
        <p:spPr>
          <a:xfrm flipH="1">
            <a:off x="10780249" y="3478696"/>
            <a:ext cx="1265976" cy="369332"/>
          </a:xfrm>
          <a:prstGeom prst="rect">
            <a:avLst/>
          </a:prstGeom>
          <a:noFill/>
        </p:spPr>
        <p:txBody>
          <a:bodyPr wrap="square" rtlCol="0">
            <a:spAutoFit/>
          </a:bodyPr>
          <a:lstStyle/>
          <a:p>
            <a:r>
              <a:rPr lang="en-US" dirty="0"/>
              <a:t>Linkages</a:t>
            </a:r>
          </a:p>
        </p:txBody>
      </p:sp>
      <p:sp>
        <p:nvSpPr>
          <p:cNvPr id="13" name="TextBox 12">
            <a:extLst>
              <a:ext uri="{FF2B5EF4-FFF2-40B4-BE49-F238E27FC236}">
                <a16:creationId xmlns:a16="http://schemas.microsoft.com/office/drawing/2014/main" id="{68775A96-3B81-8448-80EA-60D9556E555E}"/>
              </a:ext>
            </a:extLst>
          </p:cNvPr>
          <p:cNvSpPr txBox="1"/>
          <p:nvPr/>
        </p:nvSpPr>
        <p:spPr>
          <a:xfrm>
            <a:off x="5963478" y="2729552"/>
            <a:ext cx="2639133" cy="369332"/>
          </a:xfrm>
          <a:prstGeom prst="rect">
            <a:avLst/>
          </a:prstGeom>
          <a:noFill/>
        </p:spPr>
        <p:txBody>
          <a:bodyPr wrap="square" rtlCol="0">
            <a:spAutoFit/>
          </a:bodyPr>
          <a:lstStyle/>
          <a:p>
            <a:r>
              <a:rPr lang="en-US" dirty="0"/>
              <a:t>Structures</a:t>
            </a:r>
          </a:p>
        </p:txBody>
      </p:sp>
    </p:spTree>
    <p:extLst>
      <p:ext uri="{BB962C8B-B14F-4D97-AF65-F5344CB8AC3E}">
        <p14:creationId xmlns:p14="http://schemas.microsoft.com/office/powerpoint/2010/main" val="298491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1B41-9D5B-CB4B-B53A-BD5AE989EED8}"/>
              </a:ext>
            </a:extLst>
          </p:cNvPr>
          <p:cNvSpPr>
            <a:spLocks noGrp="1"/>
          </p:cNvSpPr>
          <p:nvPr>
            <p:ph type="title"/>
          </p:nvPr>
        </p:nvSpPr>
        <p:spPr/>
        <p:txBody>
          <a:bodyPr>
            <a:normAutofit fontScale="90000"/>
          </a:bodyPr>
          <a:lstStyle/>
          <a:p>
            <a:r>
              <a:rPr lang="en-US" dirty="0"/>
              <a:t>4. Harvest Fields: Looking at Socio-Economic Groups in the City</a:t>
            </a:r>
          </a:p>
        </p:txBody>
      </p:sp>
      <p:sp>
        <p:nvSpPr>
          <p:cNvPr id="3" name="Content Placeholder 2">
            <a:extLst>
              <a:ext uri="{FF2B5EF4-FFF2-40B4-BE49-F238E27FC236}">
                <a16:creationId xmlns:a16="http://schemas.microsoft.com/office/drawing/2014/main" id="{165F9B84-2C3D-2D49-838D-270337D40CB1}"/>
              </a:ext>
            </a:extLst>
          </p:cNvPr>
          <p:cNvSpPr>
            <a:spLocks noGrp="1"/>
          </p:cNvSpPr>
          <p:nvPr>
            <p:ph idx="1"/>
          </p:nvPr>
        </p:nvSpPr>
        <p:spPr>
          <a:xfrm>
            <a:off x="6393602" y="987425"/>
            <a:ext cx="4961786" cy="4873625"/>
          </a:xfrm>
        </p:spPr>
        <p:txBody>
          <a:bodyPr>
            <a:normAutofit fontScale="70000" lnSpcReduction="20000"/>
          </a:bodyPr>
          <a:lstStyle/>
          <a:p>
            <a:pPr marL="0" indent="0">
              <a:buNone/>
            </a:pPr>
            <a:r>
              <a:rPr lang="en-US" dirty="0"/>
              <a:t>Who are the rich?  Discuss Jesus reaching the elites.  Social transformation occurs from the top down.  Is this happening?  If not, why not?</a:t>
            </a:r>
            <a:br>
              <a:rPr lang="en-US" dirty="0"/>
            </a:br>
            <a:r>
              <a:rPr lang="en-US" dirty="0"/>
              <a:t>·        Are there students?  What ministries exist to them?</a:t>
            </a:r>
            <a:br>
              <a:rPr lang="en-US" dirty="0"/>
            </a:br>
            <a:r>
              <a:rPr lang="en-US" dirty="0"/>
              <a:t>·        Who are the poor? Church growth occurs form the bottom up. Who are reaching the prisoners? the slaves? the street children?  Expand Luke 4:18-20.</a:t>
            </a:r>
            <a:br>
              <a:rPr lang="en-US" dirty="0"/>
            </a:br>
            <a:r>
              <a:rPr lang="en-US" dirty="0"/>
              <a:t>·        Are there special classes that are separated off from others not by language but by some other social factor? </a:t>
            </a:r>
            <a:br>
              <a:rPr lang="en-US" dirty="0"/>
            </a:br>
            <a:r>
              <a:rPr lang="en-US" dirty="0"/>
              <a:t>·        Do these have churches?  Are there "bridges" to them?</a:t>
            </a:r>
            <a:br>
              <a:rPr lang="en-US" dirty="0"/>
            </a:br>
            <a:r>
              <a:rPr lang="en-US" dirty="0"/>
              <a:t>·        Discuss writing 2 page profiles on each of these and proposals for reaching each group. </a:t>
            </a:r>
            <a:endParaRPr lang="en-US" b="1" dirty="0"/>
          </a:p>
        </p:txBody>
      </p:sp>
      <p:sp>
        <p:nvSpPr>
          <p:cNvPr id="4" name="Text Placeholder 3">
            <a:extLst>
              <a:ext uri="{FF2B5EF4-FFF2-40B4-BE49-F238E27FC236}">
                <a16:creationId xmlns:a16="http://schemas.microsoft.com/office/drawing/2014/main" id="{724A157B-285F-CD42-81B4-4588B65009DA}"/>
              </a:ext>
            </a:extLst>
          </p:cNvPr>
          <p:cNvSpPr>
            <a:spLocks noGrp="1"/>
          </p:cNvSpPr>
          <p:nvPr>
            <p:ph type="body" sz="half" idx="2"/>
          </p:nvPr>
        </p:nvSpPr>
        <p:spPr>
          <a:xfrm>
            <a:off x="839788" y="6054811"/>
            <a:ext cx="4251195" cy="1090611"/>
          </a:xfrm>
        </p:spPr>
        <p:txBody>
          <a:bodyPr/>
          <a:lstStyle/>
          <a:p>
            <a:r>
              <a:rPr lang="en-US" dirty="0"/>
              <a:t>Unemployment in the United States</a:t>
            </a:r>
          </a:p>
        </p:txBody>
      </p:sp>
      <p:pic>
        <p:nvPicPr>
          <p:cNvPr id="4098" name="Picture 2" descr="Image result for economic groups">
            <a:extLst>
              <a:ext uri="{FF2B5EF4-FFF2-40B4-BE49-F238E27FC236}">
                <a16:creationId xmlns:a16="http://schemas.microsoft.com/office/drawing/2014/main" id="{1176BAD5-0322-1A4F-9857-3C5FC3048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2704"/>
            <a:ext cx="6393602" cy="331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83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DCF5-C76E-974D-84D9-0CE405E44CD1}"/>
              </a:ext>
            </a:extLst>
          </p:cNvPr>
          <p:cNvSpPr>
            <a:spLocks noGrp="1"/>
          </p:cNvSpPr>
          <p:nvPr>
            <p:ph type="title"/>
          </p:nvPr>
        </p:nvSpPr>
        <p:spPr/>
        <p:txBody>
          <a:bodyPr/>
          <a:lstStyle/>
          <a:p>
            <a:r>
              <a:rPr lang="en-US" dirty="0"/>
              <a:t>4. Harvest Force: </a:t>
            </a:r>
            <a:br>
              <a:rPr lang="en-US" dirty="0"/>
            </a:br>
            <a:r>
              <a:rPr lang="en-US" dirty="0"/>
              <a:t>Overlay 3:Looking at Cities within Cities</a:t>
            </a:r>
          </a:p>
        </p:txBody>
      </p:sp>
      <p:pic>
        <p:nvPicPr>
          <p:cNvPr id="6" name="Content Placeholder 5">
            <a:extLst>
              <a:ext uri="{FF2B5EF4-FFF2-40B4-BE49-F238E27FC236}">
                <a16:creationId xmlns:a16="http://schemas.microsoft.com/office/drawing/2014/main" id="{807CA99F-F98D-0749-A701-39A14165DE85}"/>
              </a:ext>
            </a:extLst>
          </p:cNvPr>
          <p:cNvPicPr>
            <a:picLocks noGrp="1" noChangeAspect="1"/>
          </p:cNvPicPr>
          <p:nvPr>
            <p:ph idx="1"/>
          </p:nvPr>
        </p:nvPicPr>
        <p:blipFill>
          <a:blip r:embed="rId2"/>
          <a:stretch>
            <a:fillRect/>
          </a:stretch>
        </p:blipFill>
        <p:spPr>
          <a:xfrm>
            <a:off x="1746193" y="2463800"/>
            <a:ext cx="9759214" cy="4394200"/>
          </a:xfrm>
        </p:spPr>
      </p:pic>
      <p:sp>
        <p:nvSpPr>
          <p:cNvPr id="4" name="Text Placeholder 3">
            <a:extLst>
              <a:ext uri="{FF2B5EF4-FFF2-40B4-BE49-F238E27FC236}">
                <a16:creationId xmlns:a16="http://schemas.microsoft.com/office/drawing/2014/main" id="{2FCD0ADB-2E76-CA4B-B3B6-347713D8F5CA}"/>
              </a:ext>
            </a:extLst>
          </p:cNvPr>
          <p:cNvSpPr>
            <a:spLocks noGrp="1"/>
          </p:cNvSpPr>
          <p:nvPr>
            <p:ph type="body" sz="half" idx="2"/>
          </p:nvPr>
        </p:nvSpPr>
        <p:spPr>
          <a:xfrm>
            <a:off x="6376086" y="75406"/>
            <a:ext cx="5661927" cy="3963988"/>
          </a:xfrm>
        </p:spPr>
        <p:txBody>
          <a:bodyPr/>
          <a:lstStyle/>
          <a:p>
            <a:br>
              <a:rPr lang="en-US" dirty="0"/>
            </a:br>
            <a:r>
              <a:rPr lang="en-US" dirty="0"/>
              <a:t>·      </a:t>
            </a:r>
            <a:r>
              <a:rPr lang="en-US" sz="2400" dirty="0"/>
              <a:t>  List all the cities or mark them on an overlay</a:t>
            </a:r>
            <a:br>
              <a:rPr lang="en-US" sz="2400" dirty="0"/>
            </a:br>
            <a:r>
              <a:rPr lang="en-US" sz="2400" dirty="0"/>
              <a:t>·        Are there city networks or city coordinators for each one?</a:t>
            </a:r>
            <a:br>
              <a:rPr lang="en-US" sz="2400" dirty="0"/>
            </a:br>
            <a:r>
              <a:rPr lang="en-US" sz="2400" dirty="0"/>
              <a:t>·        Are there natural groupings of cities that work together?</a:t>
            </a:r>
            <a:endParaRPr lang="en-US" sz="2400" b="1" dirty="0"/>
          </a:p>
          <a:p>
            <a:endParaRPr lang="en-US" dirty="0"/>
          </a:p>
        </p:txBody>
      </p:sp>
    </p:spTree>
    <p:extLst>
      <p:ext uri="{BB962C8B-B14F-4D97-AF65-F5344CB8AC3E}">
        <p14:creationId xmlns:p14="http://schemas.microsoft.com/office/powerpoint/2010/main" val="363252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B400-B801-6346-BB5D-425FD8D34DAF}"/>
              </a:ext>
            </a:extLst>
          </p:cNvPr>
          <p:cNvSpPr>
            <a:spLocks noGrp="1"/>
          </p:cNvSpPr>
          <p:nvPr>
            <p:ph type="title"/>
          </p:nvPr>
        </p:nvSpPr>
        <p:spPr>
          <a:xfrm>
            <a:off x="839788" y="2692400"/>
            <a:ext cx="3932237" cy="2755900"/>
          </a:xfrm>
        </p:spPr>
        <p:txBody>
          <a:bodyPr>
            <a:normAutofit fontScale="90000"/>
          </a:bodyPr>
          <a:lstStyle/>
          <a:p>
            <a:r>
              <a:rPr lang="en-US" dirty="0"/>
              <a:t>5. History Predicts Responsiveness: What groups responded in the past? Why? What Churches Were Planted When?</a:t>
            </a:r>
          </a:p>
        </p:txBody>
      </p:sp>
      <p:sp>
        <p:nvSpPr>
          <p:cNvPr id="3" name="Content Placeholder 2">
            <a:extLst>
              <a:ext uri="{FF2B5EF4-FFF2-40B4-BE49-F238E27FC236}">
                <a16:creationId xmlns:a16="http://schemas.microsoft.com/office/drawing/2014/main" id="{10817ABD-9ECC-9F4B-8E3E-FC89FE4CC522}"/>
              </a:ext>
            </a:extLst>
          </p:cNvPr>
          <p:cNvSpPr>
            <a:spLocks noGrp="1"/>
          </p:cNvSpPr>
          <p:nvPr>
            <p:ph idx="1"/>
          </p:nvPr>
        </p:nvSpPr>
        <p:spPr>
          <a:xfrm>
            <a:off x="5183188" y="987425"/>
            <a:ext cx="6172200" cy="5591175"/>
          </a:xfrm>
        </p:spPr>
        <p:txBody>
          <a:bodyPr>
            <a:normAutofit fontScale="77500" lnSpcReduction="20000"/>
          </a:bodyPr>
          <a:lstStyle/>
          <a:p>
            <a:pPr marL="0" indent="0">
              <a:buNone/>
            </a:pPr>
            <a:r>
              <a:rPr lang="en-US" dirty="0"/>
              <a:t>When doing the pre-conference survey find the starting date of the churches. Graph these onto an overhead, finding out in which years there were major new numbers of ministries.  Why?</a:t>
            </a:r>
          </a:p>
          <a:p>
            <a:pPr marL="0" indent="0">
              <a:buNone/>
            </a:pPr>
            <a:br>
              <a:rPr lang="en-US" dirty="0"/>
            </a:br>
            <a:r>
              <a:rPr lang="en-US" dirty="0"/>
              <a:t>·        Discuss the idea of someone writing a booklet of 30 historical  case studies from the history of the churches (one page each, with principle at the bottom of each page).  Who planted what when and how did it grow?  What worked?</a:t>
            </a:r>
            <a:br>
              <a:rPr lang="en-US" dirty="0"/>
            </a:br>
            <a:r>
              <a:rPr lang="en-US" dirty="0"/>
              <a:t>·        Which churches have grown and how?</a:t>
            </a:r>
            <a:br>
              <a:rPr lang="en-US" dirty="0"/>
            </a:br>
            <a:r>
              <a:rPr lang="en-US" dirty="0"/>
              <a:t>·        Have case studies presented and reflection on the principles they highlight</a:t>
            </a:r>
            <a:br>
              <a:rPr lang="en-US" dirty="0"/>
            </a:br>
            <a:r>
              <a:rPr lang="en-US" dirty="0"/>
              <a:t>·        Discuss the idea of a booklet of 30 present day case studies, one page each, with a principle at the bottom of the page. </a:t>
            </a:r>
            <a:endParaRPr lang="en-US" b="1" dirty="0"/>
          </a:p>
          <a:p>
            <a:endParaRPr lang="en-US" dirty="0"/>
          </a:p>
        </p:txBody>
      </p:sp>
    </p:spTree>
    <p:extLst>
      <p:ext uri="{BB962C8B-B14F-4D97-AF65-F5344CB8AC3E}">
        <p14:creationId xmlns:p14="http://schemas.microsoft.com/office/powerpoint/2010/main" val="318360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9D1C-2680-3248-A75A-E7706C17A1A9}"/>
              </a:ext>
            </a:extLst>
          </p:cNvPr>
          <p:cNvSpPr>
            <a:spLocks noGrp="1"/>
          </p:cNvSpPr>
          <p:nvPr>
            <p:ph type="title"/>
          </p:nvPr>
        </p:nvSpPr>
        <p:spPr>
          <a:xfrm>
            <a:off x="977900" y="88900"/>
            <a:ext cx="4205288" cy="1422400"/>
          </a:xfrm>
        </p:spPr>
        <p:txBody>
          <a:bodyPr>
            <a:normAutofit fontScale="90000"/>
          </a:bodyPr>
          <a:lstStyle/>
          <a:p>
            <a:r>
              <a:rPr lang="en-US" dirty="0"/>
              <a:t>6. What to Look For In Doing Transformational Urban  Analysis</a:t>
            </a:r>
          </a:p>
        </p:txBody>
      </p:sp>
      <p:sp>
        <p:nvSpPr>
          <p:cNvPr id="3" name="Content Placeholder 2">
            <a:extLst>
              <a:ext uri="{FF2B5EF4-FFF2-40B4-BE49-F238E27FC236}">
                <a16:creationId xmlns:a16="http://schemas.microsoft.com/office/drawing/2014/main" id="{EF3C1213-4428-5B46-A913-1A4DCF56EC07}"/>
              </a:ext>
            </a:extLst>
          </p:cNvPr>
          <p:cNvSpPr>
            <a:spLocks noGrp="1"/>
          </p:cNvSpPr>
          <p:nvPr>
            <p:ph idx="1"/>
          </p:nvPr>
        </p:nvSpPr>
        <p:spPr/>
        <p:txBody>
          <a:bodyPr>
            <a:normAutofit fontScale="92500" lnSpcReduction="20000"/>
          </a:bodyPr>
          <a:lstStyle/>
          <a:p>
            <a:pPr marL="0" indent="0">
              <a:buNone/>
            </a:pPr>
            <a:r>
              <a:rPr lang="en-US" dirty="0"/>
              <a:t>1.      Who determines the direction of each sector?</a:t>
            </a:r>
            <a:br>
              <a:rPr lang="en-US" dirty="0"/>
            </a:br>
            <a:r>
              <a:rPr lang="en-US" dirty="0"/>
              <a:t>2.      Who advises them and how? </a:t>
            </a:r>
            <a:br>
              <a:rPr lang="en-US" dirty="0"/>
            </a:br>
            <a:r>
              <a:rPr lang="en-US" dirty="0"/>
              <a:t>3.      What are the ethical issues of the day? How can they be publically addressed?</a:t>
            </a:r>
            <a:br>
              <a:rPr lang="en-US" dirty="0"/>
            </a:br>
            <a:r>
              <a:rPr lang="en-US" dirty="0"/>
              <a:t>4.      How does one move from ethics to effective </a:t>
            </a:r>
            <a:r>
              <a:rPr lang="en-US" dirty="0" err="1"/>
              <a:t>evang</a:t>
            </a:r>
            <a:r>
              <a:rPr lang="en-US" dirty="0"/>
              <a:t> cells in this sector of the city?</a:t>
            </a:r>
            <a:br>
              <a:rPr lang="en-US" dirty="0"/>
            </a:br>
            <a:br>
              <a:rPr lang="en-US" dirty="0"/>
            </a:br>
            <a:r>
              <a:rPr lang="en-US" dirty="0"/>
              <a:t>·        Communities in the city where transformation has taken place</a:t>
            </a:r>
            <a:br>
              <a:rPr lang="en-US" dirty="0"/>
            </a:br>
            <a:r>
              <a:rPr lang="en-US" dirty="0"/>
              <a:t>·        Ranking of perceived needs in the city or in sectors of the city</a:t>
            </a:r>
            <a:endParaRPr lang="en-US" b="1" dirty="0"/>
          </a:p>
          <a:p>
            <a:endParaRPr lang="en-US" dirty="0"/>
          </a:p>
        </p:txBody>
      </p:sp>
      <p:sp>
        <p:nvSpPr>
          <p:cNvPr id="4" name="Text Placeholder 3">
            <a:extLst>
              <a:ext uri="{FF2B5EF4-FFF2-40B4-BE49-F238E27FC236}">
                <a16:creationId xmlns:a16="http://schemas.microsoft.com/office/drawing/2014/main" id="{A8330212-52EB-FD45-A797-E3AFDAC0800F}"/>
              </a:ext>
            </a:extLst>
          </p:cNvPr>
          <p:cNvSpPr>
            <a:spLocks noGrp="1"/>
          </p:cNvSpPr>
          <p:nvPr>
            <p:ph type="body" sz="half" idx="2"/>
          </p:nvPr>
        </p:nvSpPr>
        <p:spPr>
          <a:xfrm>
            <a:off x="457200" y="1511300"/>
            <a:ext cx="4314825" cy="4927600"/>
          </a:xfrm>
        </p:spPr>
        <p:txBody>
          <a:bodyPr>
            <a:normAutofit fontScale="85000" lnSpcReduction="10000"/>
          </a:bodyPr>
          <a:lstStyle/>
          <a:p>
            <a:br>
              <a:rPr lang="en-US" dirty="0"/>
            </a:br>
            <a:r>
              <a:rPr lang="en-US" sz="2400" dirty="0"/>
              <a:t> Level of Christianity in the society (% Christian, % church attendance)</a:t>
            </a:r>
            <a:br>
              <a:rPr lang="en-US" sz="2400" dirty="0"/>
            </a:br>
            <a:r>
              <a:rPr lang="en-US" sz="2400" dirty="0"/>
              <a:t>·        Levels of penetration, points of contact with the elites</a:t>
            </a:r>
            <a:br>
              <a:rPr lang="en-US" sz="2400" dirty="0"/>
            </a:br>
            <a:r>
              <a:rPr lang="en-US" sz="2400" dirty="0"/>
              <a:t>·        Structures of the City: Analysis by groups of Christian leaders in the city of how the Kingdom of God is and could impact systems in the city.  </a:t>
            </a:r>
          </a:p>
          <a:p>
            <a:pPr marL="742950" lvl="1" indent="-285750">
              <a:buFont typeface="Arial" panose="020B0604020202020204" pitchFamily="34" charset="0"/>
              <a:buChar char="•"/>
            </a:pPr>
            <a:r>
              <a:rPr lang="en-US" sz="2000" dirty="0"/>
              <a:t> the educational systems</a:t>
            </a:r>
          </a:p>
          <a:p>
            <a:pPr lvl="1"/>
            <a:r>
              <a:rPr lang="en-US" sz="2000" dirty="0"/>
              <a:t>o       political, civic and urban planning systems</a:t>
            </a:r>
            <a:br>
              <a:rPr lang="en-US" sz="2000" dirty="0"/>
            </a:br>
            <a:r>
              <a:rPr lang="en-US" sz="2000" dirty="0"/>
              <a:t>o       law</a:t>
            </a:r>
            <a:br>
              <a:rPr lang="en-US" sz="2000" dirty="0"/>
            </a:br>
            <a:r>
              <a:rPr lang="en-US" sz="2000" dirty="0"/>
              <a:t>o       ethnic, racial and minorities issues</a:t>
            </a:r>
            <a:br>
              <a:rPr lang="en-US" sz="2000" dirty="0"/>
            </a:br>
            <a:r>
              <a:rPr lang="en-US" sz="2000" dirty="0"/>
              <a:t>o       health, dental and medical systems</a:t>
            </a:r>
            <a:br>
              <a:rPr lang="en-US" sz="2000" dirty="0"/>
            </a:br>
            <a:r>
              <a:rPr lang="en-US" sz="2000" dirty="0"/>
              <a:t>o       the arts</a:t>
            </a:r>
            <a:br>
              <a:rPr lang="en-US" sz="2000" dirty="0"/>
            </a:br>
            <a:r>
              <a:rPr lang="en-US" sz="2000" dirty="0"/>
              <a:t>o       the banking, and business sector etc.</a:t>
            </a:r>
            <a:br>
              <a:rPr lang="en-US" dirty="0"/>
            </a:br>
            <a:br>
              <a:rPr lang="en-US" dirty="0"/>
            </a:br>
            <a:endParaRPr lang="en-US" dirty="0"/>
          </a:p>
        </p:txBody>
      </p:sp>
    </p:spTree>
    <p:extLst>
      <p:ext uri="{BB962C8B-B14F-4D97-AF65-F5344CB8AC3E}">
        <p14:creationId xmlns:p14="http://schemas.microsoft.com/office/powerpoint/2010/main" val="55782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2F1C-CB1A-7248-96F2-53D1D8FA8091}"/>
              </a:ext>
            </a:extLst>
          </p:cNvPr>
          <p:cNvSpPr>
            <a:spLocks noGrp="1"/>
          </p:cNvSpPr>
          <p:nvPr>
            <p:ph type="title"/>
          </p:nvPr>
        </p:nvSpPr>
        <p:spPr/>
        <p:txBody>
          <a:bodyPr/>
          <a:lstStyle/>
          <a:p>
            <a:r>
              <a:rPr lang="en-US" dirty="0"/>
              <a:t>7. Citywide Networks</a:t>
            </a:r>
          </a:p>
        </p:txBody>
      </p:sp>
      <p:sp>
        <p:nvSpPr>
          <p:cNvPr id="3" name="Content Placeholder 2">
            <a:extLst>
              <a:ext uri="{FF2B5EF4-FFF2-40B4-BE49-F238E27FC236}">
                <a16:creationId xmlns:a16="http://schemas.microsoft.com/office/drawing/2014/main" id="{328F3DDC-95FD-3145-A369-A9804B83BB98}"/>
              </a:ext>
            </a:extLst>
          </p:cNvPr>
          <p:cNvSpPr>
            <a:spLocks noGrp="1"/>
          </p:cNvSpPr>
          <p:nvPr>
            <p:ph idx="1"/>
          </p:nvPr>
        </p:nvSpPr>
        <p:spPr>
          <a:xfrm>
            <a:off x="6045200" y="457201"/>
            <a:ext cx="5334000" cy="6057900"/>
          </a:xfrm>
        </p:spPr>
        <p:txBody>
          <a:bodyPr>
            <a:normAutofit fontScale="70000" lnSpcReduction="20000"/>
          </a:bodyPr>
          <a:lstStyle/>
          <a:p>
            <a:r>
              <a:rPr lang="en-US" dirty="0"/>
              <a:t>Who are the appointed religious leaders in the churches?</a:t>
            </a:r>
            <a:br>
              <a:rPr lang="en-US" dirty="0"/>
            </a:br>
            <a:r>
              <a:rPr lang="en-US" dirty="0"/>
              <a:t>·        Who are the apostolic, prophetic and evangelistic leaders?</a:t>
            </a:r>
            <a:br>
              <a:rPr lang="en-US" dirty="0"/>
            </a:br>
            <a:r>
              <a:rPr lang="en-US" dirty="0"/>
              <a:t>·        To what extent are they functioning in unity? (see earlier worksheets).</a:t>
            </a:r>
            <a:br>
              <a:rPr lang="en-US" dirty="0"/>
            </a:br>
            <a:r>
              <a:rPr lang="en-US" dirty="0"/>
              <a:t>·        The simplest way to do this in any ministry is a large sheet of cardboard and a networking diagram  (see illustration ).   </a:t>
            </a:r>
          </a:p>
          <a:p>
            <a:r>
              <a:rPr lang="en-US" b="1" dirty="0"/>
              <a:t>Nodes: </a:t>
            </a:r>
            <a:r>
              <a:rPr lang="en-US" dirty="0"/>
              <a:t>What are the key groupings of pastors in the city? Draw them in.  Write the name of the leader of each.  Put those that have similar values near to each other.  </a:t>
            </a:r>
          </a:p>
          <a:p>
            <a:pPr lvl="1"/>
            <a:r>
              <a:rPr lang="en-US" dirty="0"/>
              <a:t>For example in Los Angeles we divided the page into four quarters representing evangelistic networks, social service networks, prayer networks and pastors networks.  </a:t>
            </a:r>
          </a:p>
          <a:p>
            <a:r>
              <a:rPr lang="en-US" b="1" dirty="0"/>
              <a:t>Linkages: </a:t>
            </a:r>
            <a:r>
              <a:rPr lang="en-US" dirty="0"/>
              <a:t>Some networks cross between the quarters.  Draw in connecting lines to show the relationships between these leaders.  Draw in arrows that show some ministries that feed people or leaders into other networks.</a:t>
            </a:r>
            <a:endParaRPr lang="en-US" b="1" dirty="0"/>
          </a:p>
          <a:p>
            <a:endParaRPr lang="en-US" dirty="0"/>
          </a:p>
        </p:txBody>
      </p:sp>
      <p:pic>
        <p:nvPicPr>
          <p:cNvPr id="5" name="Content Placeholder 5">
            <a:extLst>
              <a:ext uri="{FF2B5EF4-FFF2-40B4-BE49-F238E27FC236}">
                <a16:creationId xmlns:a16="http://schemas.microsoft.com/office/drawing/2014/main" id="{1D10B891-9BA3-424C-831A-08728C32F7E6}"/>
              </a:ext>
            </a:extLst>
          </p:cNvPr>
          <p:cNvPicPr>
            <a:picLocks noGrp="1" noChangeAspect="1"/>
          </p:cNvPicPr>
          <p:nvPr>
            <p:ph idx="4294967295"/>
          </p:nvPr>
        </p:nvPicPr>
        <p:blipFill>
          <a:blip r:embed="rId2"/>
          <a:stretch>
            <a:fillRect/>
          </a:stretch>
        </p:blipFill>
        <p:spPr>
          <a:xfrm>
            <a:off x="0" y="2943225"/>
            <a:ext cx="5880100" cy="3068638"/>
          </a:xfrm>
        </p:spPr>
      </p:pic>
    </p:spTree>
    <p:extLst>
      <p:ext uri="{BB962C8B-B14F-4D97-AF65-F5344CB8AC3E}">
        <p14:creationId xmlns:p14="http://schemas.microsoft.com/office/powerpoint/2010/main" val="340346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6DEA-783B-CB43-B995-DA0AD524CEA3}"/>
              </a:ext>
            </a:extLst>
          </p:cNvPr>
          <p:cNvSpPr>
            <a:spLocks noGrp="1"/>
          </p:cNvSpPr>
          <p:nvPr>
            <p:ph type="title"/>
          </p:nvPr>
        </p:nvSpPr>
        <p:spPr>
          <a:xfrm>
            <a:off x="839788" y="457200"/>
            <a:ext cx="6348411" cy="914400"/>
          </a:xfrm>
        </p:spPr>
        <p:txBody>
          <a:bodyPr>
            <a:normAutofit fontScale="90000"/>
          </a:bodyPr>
          <a:lstStyle/>
          <a:p>
            <a:r>
              <a:rPr lang="en-US" dirty="0"/>
              <a:t>Christian City Networks: Christchurch as an example</a:t>
            </a:r>
          </a:p>
        </p:txBody>
      </p:sp>
      <p:pic>
        <p:nvPicPr>
          <p:cNvPr id="6" name="Content Placeholder 5">
            <a:extLst>
              <a:ext uri="{FF2B5EF4-FFF2-40B4-BE49-F238E27FC236}">
                <a16:creationId xmlns:a16="http://schemas.microsoft.com/office/drawing/2014/main" id="{FF1F0BCF-6C3A-B748-A6D8-4EA33746338A}"/>
              </a:ext>
            </a:extLst>
          </p:cNvPr>
          <p:cNvPicPr>
            <a:picLocks noGrp="1" noChangeAspect="1"/>
          </p:cNvPicPr>
          <p:nvPr>
            <p:ph idx="1"/>
          </p:nvPr>
        </p:nvPicPr>
        <p:blipFill>
          <a:blip r:embed="rId2"/>
          <a:stretch>
            <a:fillRect/>
          </a:stretch>
        </p:blipFill>
        <p:spPr>
          <a:xfrm>
            <a:off x="1232997" y="1460500"/>
            <a:ext cx="10338291" cy="5397500"/>
          </a:xfrm>
        </p:spPr>
      </p:pic>
      <p:sp>
        <p:nvSpPr>
          <p:cNvPr id="4" name="Text Placeholder 3">
            <a:extLst>
              <a:ext uri="{FF2B5EF4-FFF2-40B4-BE49-F238E27FC236}">
                <a16:creationId xmlns:a16="http://schemas.microsoft.com/office/drawing/2014/main" id="{9169AAD4-1AA4-D147-92F1-5A07F532FC2D}"/>
              </a:ext>
            </a:extLst>
          </p:cNvPr>
          <p:cNvSpPr>
            <a:spLocks noGrp="1"/>
          </p:cNvSpPr>
          <p:nvPr>
            <p:ph type="body" sz="half" idx="2"/>
          </p:nvPr>
        </p:nvSpPr>
        <p:spPr/>
        <p:txBody>
          <a:bodyPr/>
          <a:lstStyle/>
          <a:p>
            <a:r>
              <a:rPr lang="en-US" dirty="0"/>
              <a:t> </a:t>
            </a:r>
          </a:p>
        </p:txBody>
      </p:sp>
    </p:spTree>
    <p:extLst>
      <p:ext uri="{BB962C8B-B14F-4D97-AF65-F5344CB8AC3E}">
        <p14:creationId xmlns:p14="http://schemas.microsoft.com/office/powerpoint/2010/main" val="632071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BF44-7536-714F-98FA-271474A334CB}"/>
              </a:ext>
            </a:extLst>
          </p:cNvPr>
          <p:cNvSpPr>
            <a:spLocks noGrp="1"/>
          </p:cNvSpPr>
          <p:nvPr>
            <p:ph type="title"/>
          </p:nvPr>
        </p:nvSpPr>
        <p:spPr>
          <a:xfrm>
            <a:off x="774700" y="457200"/>
            <a:ext cx="3997325" cy="1092200"/>
          </a:xfrm>
        </p:spPr>
        <p:txBody>
          <a:bodyPr>
            <a:normAutofit fontScale="90000"/>
          </a:bodyPr>
          <a:lstStyle/>
          <a:p>
            <a:r>
              <a:rPr lang="en-US" b="1" dirty="0"/>
              <a:t>Sample Worksheet: Strategy Map of the City</a:t>
            </a:r>
            <a:endParaRPr lang="en-US" dirty="0"/>
          </a:p>
        </p:txBody>
      </p:sp>
      <p:sp>
        <p:nvSpPr>
          <p:cNvPr id="3" name="Content Placeholder 2">
            <a:extLst>
              <a:ext uri="{FF2B5EF4-FFF2-40B4-BE49-F238E27FC236}">
                <a16:creationId xmlns:a16="http://schemas.microsoft.com/office/drawing/2014/main" id="{4F3BA2A2-F6B1-7346-A804-E2F907F3C202}"/>
              </a:ext>
            </a:extLst>
          </p:cNvPr>
          <p:cNvSpPr>
            <a:spLocks noGrp="1"/>
          </p:cNvSpPr>
          <p:nvPr>
            <p:ph idx="1"/>
          </p:nvPr>
        </p:nvSpPr>
        <p:spPr>
          <a:xfrm>
            <a:off x="5118100" y="215900"/>
            <a:ext cx="6540500" cy="6413499"/>
          </a:xfrm>
        </p:spPr>
        <p:txBody>
          <a:bodyPr>
            <a:normAutofit fontScale="25000" lnSpcReduction="20000"/>
          </a:bodyPr>
          <a:lstStyle/>
          <a:p>
            <a:pPr marL="0" indent="0">
              <a:buNone/>
            </a:pPr>
            <a:r>
              <a:rPr lang="en-US" sz="7400" b="1" dirty="0"/>
              <a:t>Mapping Exercise</a:t>
            </a:r>
          </a:p>
          <a:p>
            <a:pPr marL="0" indent="0">
              <a:buNone/>
            </a:pPr>
            <a:r>
              <a:rPr lang="en-US" sz="6400" dirty="0"/>
              <a:t>As part of or in preparation for the pre-consultation or City Strategy Congress this exercise will help to break down the city into reachable communities:</a:t>
            </a:r>
            <a:endParaRPr lang="en-US" sz="6400" b="1" dirty="0"/>
          </a:p>
          <a:p>
            <a:pPr marL="0" indent="0">
              <a:buNone/>
            </a:pPr>
            <a:r>
              <a:rPr lang="en-US" sz="6400" dirty="0"/>
              <a:t>1. Trace onto the cardboard the map of your city (or the map could be done on an overhead and in black and white </a:t>
            </a:r>
            <a:r>
              <a:rPr lang="en-US" sz="6400" dirty="0" err="1"/>
              <a:t>xeroxable</a:t>
            </a:r>
            <a:r>
              <a:rPr lang="en-US" sz="6400" dirty="0"/>
              <a:t> format.  For cities under 100,000 it could be done by hand.  For larger cities consider a computer program such as </a:t>
            </a:r>
            <a:r>
              <a:rPr lang="en-US" sz="6400" dirty="0" err="1"/>
              <a:t>Supermap</a:t>
            </a:r>
            <a:r>
              <a:rPr lang="en-US" sz="6400" dirty="0"/>
              <a:t> or some other mapping program )</a:t>
            </a:r>
            <a:br>
              <a:rPr lang="en-US" sz="6400" dirty="0"/>
            </a:br>
            <a:r>
              <a:rPr lang="en-US" sz="6400" dirty="0"/>
              <a:t>2. Place name of city and state at top right. Write down the city and metro-city populations</a:t>
            </a:r>
            <a:br>
              <a:rPr lang="en-US" sz="6400" dirty="0"/>
            </a:br>
            <a:r>
              <a:rPr lang="en-US" sz="6400" dirty="0"/>
              <a:t>4. Draw in the main arteries, railway lines, highways, rivers</a:t>
            </a:r>
            <a:br>
              <a:rPr lang="en-US" sz="6400" dirty="0"/>
            </a:br>
            <a:r>
              <a:rPr lang="en-US" sz="6400" dirty="0"/>
              <a:t>5. Draw an overlay of geographic boundaries, possibly political (usually the easiest in terms of available data) or their may be more natural breaks</a:t>
            </a:r>
            <a:br>
              <a:rPr lang="en-US" sz="6400" dirty="0"/>
            </a:br>
            <a:r>
              <a:rPr lang="en-US" sz="6400" dirty="0"/>
              <a:t>6. Draw in areas where the rich live (use a legend in lower right corner)</a:t>
            </a:r>
            <a:br>
              <a:rPr lang="en-US" sz="6400" dirty="0"/>
            </a:br>
            <a:r>
              <a:rPr lang="en-US" sz="6400" dirty="0"/>
              <a:t>7. Draw in areas where the poor live.  Who are they?</a:t>
            </a:r>
            <a:br>
              <a:rPr lang="en-US" sz="6400" dirty="0"/>
            </a:br>
            <a:r>
              <a:rPr lang="en-US" sz="6400" dirty="0"/>
              <a:t>8. Put % of the population that are slums or the number of </a:t>
            </a:r>
            <a:r>
              <a:rPr lang="en-US" sz="6400" dirty="0" err="1"/>
              <a:t>bustees</a:t>
            </a:r>
            <a:r>
              <a:rPr lang="en-US" sz="6400" dirty="0"/>
              <a:t> on right corner.</a:t>
            </a:r>
            <a:br>
              <a:rPr lang="en-US" sz="6400" dirty="0"/>
            </a:br>
            <a:r>
              <a:rPr lang="en-US" sz="6400" dirty="0"/>
              <a:t>9. Put down the main religions and their percentages in the right. </a:t>
            </a:r>
            <a:br>
              <a:rPr lang="en-US" sz="6400" dirty="0"/>
            </a:br>
            <a:r>
              <a:rPr lang="en-US" sz="6400" dirty="0"/>
              <a:t>10. Put down the main languages and their % at the top right hand corner.  Draw an overlay with location of the language groupings in the city.   Which of them have a church? </a:t>
            </a:r>
            <a:br>
              <a:rPr lang="en-US" sz="6400" dirty="0"/>
            </a:br>
            <a:r>
              <a:rPr lang="en-US" sz="6400" dirty="0"/>
              <a:t>11. Plot in the churches in the city (Use a different color for Roman Catholic,, Mainline and Pentecostal, sum the total number of churches on the right by the legends.</a:t>
            </a:r>
            <a:br>
              <a:rPr lang="en-US" sz="6400" dirty="0"/>
            </a:br>
            <a:r>
              <a:rPr lang="en-US" sz="6400" dirty="0"/>
              <a:t>12. Plot in areas where main religious groups live (on the map or as an  overlay).</a:t>
            </a:r>
            <a:br>
              <a:rPr lang="en-US" sz="6400" dirty="0"/>
            </a:br>
            <a:r>
              <a:rPr lang="en-US" sz="6400" dirty="0"/>
              <a:t>13. An overlay based on city planning projections as to where new communities will be developed.</a:t>
            </a:r>
            <a:endParaRPr lang="en-US" sz="6400" b="1" dirty="0"/>
          </a:p>
        </p:txBody>
      </p:sp>
      <p:sp>
        <p:nvSpPr>
          <p:cNvPr id="4" name="Text Placeholder 3">
            <a:extLst>
              <a:ext uri="{FF2B5EF4-FFF2-40B4-BE49-F238E27FC236}">
                <a16:creationId xmlns:a16="http://schemas.microsoft.com/office/drawing/2014/main" id="{667B16F7-2DB8-D34D-87D4-B1EC6CEEC39A}"/>
              </a:ext>
            </a:extLst>
          </p:cNvPr>
          <p:cNvSpPr>
            <a:spLocks noGrp="1"/>
          </p:cNvSpPr>
          <p:nvPr>
            <p:ph type="body" sz="half" idx="2"/>
          </p:nvPr>
        </p:nvSpPr>
        <p:spPr>
          <a:xfrm>
            <a:off x="660400" y="2057400"/>
            <a:ext cx="4111625" cy="4445000"/>
          </a:xfrm>
        </p:spPr>
        <p:txBody>
          <a:bodyPr>
            <a:normAutofit fontScale="92500" lnSpcReduction="10000"/>
          </a:bodyPr>
          <a:lstStyle/>
          <a:p>
            <a:r>
              <a:rPr lang="en-US" dirty="0"/>
              <a:t>Prior to the  Research Consultation attempt to find the following data:</a:t>
            </a:r>
            <a:br>
              <a:rPr lang="en-US" dirty="0"/>
            </a:br>
            <a:endParaRPr lang="en-US" dirty="0"/>
          </a:p>
          <a:p>
            <a:r>
              <a:rPr lang="en-US" dirty="0"/>
              <a:t>1. Name of city and state</a:t>
            </a:r>
            <a:br>
              <a:rPr lang="en-US" dirty="0"/>
            </a:br>
            <a:r>
              <a:rPr lang="en-US" dirty="0"/>
              <a:t>2. Population </a:t>
            </a:r>
            <a:br>
              <a:rPr lang="en-US" dirty="0"/>
            </a:br>
            <a:r>
              <a:rPr lang="en-US" dirty="0"/>
              <a:t>3. No. of Churches in city - Roman Catholic, Orthodox, Mainline, Pentecostals, etc.</a:t>
            </a:r>
            <a:br>
              <a:rPr lang="en-US" dirty="0"/>
            </a:br>
            <a:r>
              <a:rPr lang="en-US" dirty="0"/>
              <a:t>4 .Christian Population (census), Christians attending churches, Church / population ratio</a:t>
            </a:r>
            <a:br>
              <a:rPr lang="en-US" b="1" dirty="0"/>
            </a:br>
            <a:r>
              <a:rPr lang="en-US" dirty="0"/>
              <a:t>5.  % attending churches ,  % Christian in city compared with national percentage</a:t>
            </a:r>
            <a:br>
              <a:rPr lang="en-US" b="1" dirty="0"/>
            </a:br>
            <a:r>
              <a:rPr lang="en-US" dirty="0"/>
              <a:t>6. Growth and decline in overall church attendance over a 20 year period </a:t>
            </a:r>
            <a:br>
              <a:rPr lang="en-US" dirty="0"/>
            </a:br>
            <a:r>
              <a:rPr lang="en-US" dirty="0"/>
              <a:t>7. A general description on the nature of the churches of the city, particularly those that have grown, and some indications as to why this might be.</a:t>
            </a:r>
            <a:br>
              <a:rPr lang="en-US" dirty="0"/>
            </a:br>
            <a:r>
              <a:rPr lang="en-US" dirty="0"/>
              <a:t>8.  Languages in city?   Worship in which languages?</a:t>
            </a:r>
            <a:br>
              <a:rPr lang="en-US" dirty="0"/>
            </a:br>
            <a:r>
              <a:rPr lang="en-US" dirty="0"/>
              <a:t>9.  Is there a prayer movement?</a:t>
            </a:r>
            <a:br>
              <a:rPr lang="en-US" dirty="0"/>
            </a:br>
            <a:r>
              <a:rPr lang="en-US" dirty="0"/>
              <a:t>10. Who are the recognized leaders? (spiritually).</a:t>
            </a:r>
            <a:endParaRPr lang="en-US" b="1" dirty="0"/>
          </a:p>
        </p:txBody>
      </p:sp>
    </p:spTree>
    <p:extLst>
      <p:ext uri="{BB962C8B-B14F-4D97-AF65-F5344CB8AC3E}">
        <p14:creationId xmlns:p14="http://schemas.microsoft.com/office/powerpoint/2010/main" val="372088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9106-D633-404F-B624-0523836BBA41}"/>
              </a:ext>
            </a:extLst>
          </p:cNvPr>
          <p:cNvSpPr>
            <a:spLocks noGrp="1"/>
          </p:cNvSpPr>
          <p:nvPr>
            <p:ph type="title"/>
          </p:nvPr>
        </p:nvSpPr>
        <p:spPr>
          <a:xfrm>
            <a:off x="839788" y="736600"/>
            <a:ext cx="3932237" cy="1320800"/>
          </a:xfrm>
        </p:spPr>
        <p:txBody>
          <a:bodyPr>
            <a:normAutofit fontScale="90000"/>
          </a:bodyPr>
          <a:lstStyle/>
          <a:p>
            <a:r>
              <a:rPr lang="en-US" b="1" dirty="0"/>
              <a:t>Case Study: City Profiles as a Basis for Raising Prayer</a:t>
            </a:r>
            <a:endParaRPr lang="en-US" dirty="0"/>
          </a:p>
        </p:txBody>
      </p:sp>
      <p:pic>
        <p:nvPicPr>
          <p:cNvPr id="6" name="Content Placeholder 5">
            <a:extLst>
              <a:ext uri="{FF2B5EF4-FFF2-40B4-BE49-F238E27FC236}">
                <a16:creationId xmlns:a16="http://schemas.microsoft.com/office/drawing/2014/main" id="{9FAE8A8D-23E0-194D-8344-79894D80B2B3}"/>
              </a:ext>
            </a:extLst>
          </p:cNvPr>
          <p:cNvPicPr>
            <a:picLocks noGrp="1" noChangeAspect="1"/>
          </p:cNvPicPr>
          <p:nvPr>
            <p:ph idx="1"/>
          </p:nvPr>
        </p:nvPicPr>
        <p:blipFill>
          <a:blip r:embed="rId2"/>
          <a:stretch>
            <a:fillRect/>
          </a:stretch>
        </p:blipFill>
        <p:spPr>
          <a:xfrm>
            <a:off x="5446641" y="-228600"/>
            <a:ext cx="5476007" cy="7086600"/>
          </a:xfrm>
        </p:spPr>
      </p:pic>
    </p:spTree>
    <p:extLst>
      <p:ext uri="{BB962C8B-B14F-4D97-AF65-F5344CB8AC3E}">
        <p14:creationId xmlns:p14="http://schemas.microsoft.com/office/powerpoint/2010/main" val="416663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30C4-3E45-934C-995E-FE258309B63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6C26F70-B6E0-1A47-B5BF-74EFD4C9FEF4}"/>
              </a:ext>
            </a:extLst>
          </p:cNvPr>
          <p:cNvPicPr>
            <a:picLocks noGrp="1" noChangeAspect="1"/>
          </p:cNvPicPr>
          <p:nvPr>
            <p:ph idx="1"/>
          </p:nvPr>
        </p:nvPicPr>
        <p:blipFill>
          <a:blip r:embed="rId2"/>
          <a:stretch>
            <a:fillRect/>
          </a:stretch>
        </p:blipFill>
        <p:spPr>
          <a:xfrm>
            <a:off x="-251977" y="-127000"/>
            <a:ext cx="5114490" cy="6618754"/>
          </a:xfrm>
        </p:spPr>
      </p:pic>
      <p:pic>
        <p:nvPicPr>
          <p:cNvPr id="8" name="Picture 7">
            <a:extLst>
              <a:ext uri="{FF2B5EF4-FFF2-40B4-BE49-F238E27FC236}">
                <a16:creationId xmlns:a16="http://schemas.microsoft.com/office/drawing/2014/main" id="{B0358C4A-5308-B449-BA4E-7FDEB7A2B561}"/>
              </a:ext>
            </a:extLst>
          </p:cNvPr>
          <p:cNvPicPr>
            <a:picLocks noChangeAspect="1"/>
          </p:cNvPicPr>
          <p:nvPr/>
        </p:nvPicPr>
        <p:blipFill>
          <a:blip r:embed="rId3"/>
          <a:stretch>
            <a:fillRect/>
          </a:stretch>
        </p:blipFill>
        <p:spPr>
          <a:xfrm>
            <a:off x="5880676" y="139699"/>
            <a:ext cx="5168324" cy="6688419"/>
          </a:xfrm>
          <a:prstGeom prst="rect">
            <a:avLst/>
          </a:prstGeom>
        </p:spPr>
      </p:pic>
    </p:spTree>
    <p:extLst>
      <p:ext uri="{BB962C8B-B14F-4D97-AF65-F5344CB8AC3E}">
        <p14:creationId xmlns:p14="http://schemas.microsoft.com/office/powerpoint/2010/main" val="604369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4190-D8C3-AB40-8E93-963895400C9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E9B0DDC-8FF7-B24B-A4BC-845F497A94B3}"/>
              </a:ext>
            </a:extLst>
          </p:cNvPr>
          <p:cNvPicPr>
            <a:picLocks noGrp="1" noChangeAspect="1"/>
          </p:cNvPicPr>
          <p:nvPr>
            <p:ph idx="1"/>
          </p:nvPr>
        </p:nvPicPr>
        <p:blipFill>
          <a:blip r:embed="rId2"/>
          <a:stretch>
            <a:fillRect/>
          </a:stretch>
        </p:blipFill>
        <p:spPr>
          <a:xfrm>
            <a:off x="-114301" y="-121026"/>
            <a:ext cx="5677477" cy="7347325"/>
          </a:xfrm>
        </p:spPr>
      </p:pic>
    </p:spTree>
    <p:extLst>
      <p:ext uri="{BB962C8B-B14F-4D97-AF65-F5344CB8AC3E}">
        <p14:creationId xmlns:p14="http://schemas.microsoft.com/office/powerpoint/2010/main" val="62751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A5B9-9313-ED4C-984D-1E91B92B6A19}"/>
              </a:ext>
            </a:extLst>
          </p:cNvPr>
          <p:cNvSpPr>
            <a:spLocks noGrp="1"/>
          </p:cNvSpPr>
          <p:nvPr>
            <p:ph type="title"/>
          </p:nvPr>
        </p:nvSpPr>
        <p:spPr>
          <a:xfrm>
            <a:off x="839788" y="457200"/>
            <a:ext cx="3932237" cy="889000"/>
          </a:xfrm>
        </p:spPr>
        <p:txBody>
          <a:bodyPr>
            <a:normAutofit fontScale="90000"/>
          </a:bodyPr>
          <a:lstStyle/>
          <a:p>
            <a:r>
              <a:rPr lang="en-US" b="1" dirty="0"/>
              <a:t>The Ancient Practice of Discernment of the City </a:t>
            </a:r>
            <a:endParaRPr lang="en-US" dirty="0"/>
          </a:p>
        </p:txBody>
      </p:sp>
      <p:sp>
        <p:nvSpPr>
          <p:cNvPr id="3" name="Content Placeholder 2">
            <a:extLst>
              <a:ext uri="{FF2B5EF4-FFF2-40B4-BE49-F238E27FC236}">
                <a16:creationId xmlns:a16="http://schemas.microsoft.com/office/drawing/2014/main" id="{77ED4A2D-FEF4-5847-A407-F96B83298369}"/>
              </a:ext>
            </a:extLst>
          </p:cNvPr>
          <p:cNvSpPr>
            <a:spLocks noGrp="1"/>
          </p:cNvSpPr>
          <p:nvPr>
            <p:ph idx="1"/>
          </p:nvPr>
        </p:nvSpPr>
        <p:spPr>
          <a:xfrm>
            <a:off x="6746788" y="766119"/>
            <a:ext cx="4608599" cy="5634682"/>
          </a:xfrm>
        </p:spPr>
        <p:txBody>
          <a:bodyPr>
            <a:normAutofit fontScale="32500" lnSpcReduction="20000"/>
          </a:bodyPr>
          <a:lstStyle/>
          <a:p>
            <a:r>
              <a:rPr lang="en-US" sz="8000" b="1" dirty="0"/>
              <a:t>Listen to God's heart for your city</a:t>
            </a:r>
            <a:br>
              <a:rPr lang="en-US" sz="8000" dirty="0"/>
            </a:br>
            <a:r>
              <a:rPr lang="en-US" sz="8000" dirty="0"/>
              <a:t>Nehemiah prayed, fasted and wept for his city. From this a vision was born.   In Jerusalem, Nehemiah inspected the walls of the city and developed the vision into a workable plan - we need to know where the ruins are.  Prior to bringing people together some initial understanding of God's purposes and plans and some initial research is essential to be able to give a framework for discussion. </a:t>
            </a:r>
            <a:endParaRPr lang="en-US" sz="8000" b="1" dirty="0"/>
          </a:p>
          <a:p>
            <a:endParaRPr lang="en-US" sz="8000" b="1" dirty="0"/>
          </a:p>
        </p:txBody>
      </p:sp>
      <p:sp>
        <p:nvSpPr>
          <p:cNvPr id="4" name="Text Placeholder 3">
            <a:extLst>
              <a:ext uri="{FF2B5EF4-FFF2-40B4-BE49-F238E27FC236}">
                <a16:creationId xmlns:a16="http://schemas.microsoft.com/office/drawing/2014/main" id="{F4D2396D-BFEA-9A4B-8096-BA474D49D3F9}"/>
              </a:ext>
            </a:extLst>
          </p:cNvPr>
          <p:cNvSpPr>
            <a:spLocks noGrp="1"/>
          </p:cNvSpPr>
          <p:nvPr>
            <p:ph type="body" sz="half" idx="2"/>
          </p:nvPr>
        </p:nvSpPr>
        <p:spPr>
          <a:xfrm>
            <a:off x="520700" y="1346200"/>
            <a:ext cx="5361116" cy="5270500"/>
          </a:xfrm>
        </p:spPr>
        <p:txBody>
          <a:bodyPr>
            <a:normAutofit fontScale="85000" lnSpcReduction="10000"/>
          </a:bodyPr>
          <a:lstStyle/>
          <a:p>
            <a:pPr algn="r"/>
            <a:r>
              <a:rPr lang="en-US" sz="2900" i="1" dirty="0"/>
              <a:t>You know how to interpret the appearance of the sky, but you cannot interpret the signs of the times.                                                                    </a:t>
            </a:r>
            <a:r>
              <a:rPr lang="en-US" sz="2900" dirty="0"/>
              <a:t>(Matthew 16:3)</a:t>
            </a:r>
            <a:endParaRPr lang="en-US" sz="2900" b="1" dirty="0"/>
          </a:p>
          <a:p>
            <a:endParaRPr lang="en-US" sz="2900" dirty="0"/>
          </a:p>
          <a:p>
            <a:r>
              <a:rPr lang="en-US" sz="2900" dirty="0"/>
              <a:t>Along with the intervention and activity of God as he breaks into a city, is a very human component, a response, a listening.   The scriptures command us again and again to "Hear, and obey."  Hearing is not only a spiritual activity.  Any cursory reading of the prophets shows how it involves fine application of the mind to the issues of the day along with the direct spiritual revelation from God. </a:t>
            </a:r>
            <a:endParaRPr lang="en-US" sz="2900" b="1" dirty="0"/>
          </a:p>
          <a:p>
            <a:endParaRPr lang="en-US" dirty="0"/>
          </a:p>
        </p:txBody>
      </p:sp>
    </p:spTree>
    <p:extLst>
      <p:ext uri="{BB962C8B-B14F-4D97-AF65-F5344CB8AC3E}">
        <p14:creationId xmlns:p14="http://schemas.microsoft.com/office/powerpoint/2010/main" val="233984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E4A2-6C2F-EB41-BB1E-8DEFBC8C4DB9}"/>
              </a:ext>
            </a:extLst>
          </p:cNvPr>
          <p:cNvSpPr>
            <a:spLocks noGrp="1"/>
          </p:cNvSpPr>
          <p:nvPr>
            <p:ph type="title"/>
          </p:nvPr>
        </p:nvSpPr>
        <p:spPr/>
        <p:txBody>
          <a:bodyPr>
            <a:normAutofit/>
          </a:bodyPr>
          <a:lstStyle/>
          <a:p>
            <a:r>
              <a:rPr lang="en-US" b="1" dirty="0"/>
              <a:t>Case Study: 1024 Bangkok Slums: Selecting a Slum</a:t>
            </a:r>
            <a:endParaRPr lang="en-US" dirty="0"/>
          </a:p>
        </p:txBody>
      </p:sp>
      <p:sp>
        <p:nvSpPr>
          <p:cNvPr id="4" name="Text Placeholder 3">
            <a:extLst>
              <a:ext uri="{FF2B5EF4-FFF2-40B4-BE49-F238E27FC236}">
                <a16:creationId xmlns:a16="http://schemas.microsoft.com/office/drawing/2014/main" id="{20DFEB9F-1486-2C46-86CB-AE8C0ACF6313}"/>
              </a:ext>
            </a:extLst>
          </p:cNvPr>
          <p:cNvSpPr>
            <a:spLocks noGrp="1"/>
          </p:cNvSpPr>
          <p:nvPr>
            <p:ph type="body" sz="half" idx="2"/>
          </p:nvPr>
        </p:nvSpPr>
        <p:spPr/>
        <p:txBody>
          <a:bodyPr>
            <a:normAutofit fontScale="70000" lnSpcReduction="20000"/>
          </a:bodyPr>
          <a:lstStyle/>
          <a:p>
            <a:r>
              <a:rPr lang="en-US" sz="2400" dirty="0"/>
              <a:t>North-Eastern Thai are more responsive. How do we find their poor?</a:t>
            </a:r>
          </a:p>
          <a:p>
            <a:r>
              <a:rPr lang="en-US" sz="2400" dirty="0"/>
              <a:t>They drive </a:t>
            </a:r>
            <a:r>
              <a:rPr lang="en-US" sz="2400" dirty="0" err="1"/>
              <a:t>tuk-tuks</a:t>
            </a:r>
            <a:endParaRPr lang="en-US" sz="2400" dirty="0"/>
          </a:p>
          <a:p>
            <a:r>
              <a:rPr lang="en-US" sz="2400" dirty="0"/>
              <a:t>Where are there many </a:t>
            </a:r>
            <a:r>
              <a:rPr lang="en-US" sz="2400" dirty="0" err="1"/>
              <a:t>tuk-tuks</a:t>
            </a:r>
            <a:r>
              <a:rPr lang="en-US" sz="2400" dirty="0"/>
              <a:t> parked at night?</a:t>
            </a:r>
          </a:p>
          <a:p>
            <a:r>
              <a:rPr lang="en-US" sz="2400" dirty="0"/>
              <a:t>Map these.</a:t>
            </a:r>
          </a:p>
          <a:p>
            <a:r>
              <a:rPr lang="en-US" sz="2400" dirty="0"/>
              <a:t>Which are far from a temple?</a:t>
            </a:r>
          </a:p>
          <a:p>
            <a:r>
              <a:rPr lang="en-US" sz="2400" dirty="0"/>
              <a:t>Which are big enough so you can reach into five different sectors?</a:t>
            </a:r>
          </a:p>
          <a:p>
            <a:r>
              <a:rPr lang="en-US" sz="2400" dirty="0"/>
              <a:t>Are any with a building that can be used as a church?</a:t>
            </a:r>
          </a:p>
          <a:p>
            <a:pPr marL="342900" indent="-342900">
              <a:buFont typeface="Arial" panose="020B0604020202020204" pitchFamily="34" charset="0"/>
              <a:buChar char="•"/>
            </a:pPr>
            <a:r>
              <a:rPr lang="en-US" sz="2400" dirty="0" err="1"/>
              <a:t>Pornchokchai</a:t>
            </a:r>
            <a:r>
              <a:rPr lang="en-US" sz="2400" dirty="0"/>
              <a:t>, (1985). </a:t>
            </a:r>
            <a:r>
              <a:rPr lang="en-US" sz="2400" i="1" dirty="0"/>
              <a:t>A Thousand Slums in Bangkok. </a:t>
            </a:r>
            <a:r>
              <a:rPr lang="en-US" sz="2400" dirty="0"/>
              <a:t>National Housing Authority.</a:t>
            </a:r>
          </a:p>
          <a:p>
            <a:endParaRPr lang="en-US" dirty="0"/>
          </a:p>
        </p:txBody>
      </p:sp>
    </p:spTree>
    <p:extLst>
      <p:ext uri="{BB962C8B-B14F-4D97-AF65-F5344CB8AC3E}">
        <p14:creationId xmlns:p14="http://schemas.microsoft.com/office/powerpoint/2010/main" val="1095889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6567-9904-FC49-A3D3-BB6A35A52889}"/>
              </a:ext>
            </a:extLst>
          </p:cNvPr>
          <p:cNvSpPr>
            <a:spLocks noGrp="1"/>
          </p:cNvSpPr>
          <p:nvPr>
            <p:ph type="title"/>
          </p:nvPr>
        </p:nvSpPr>
        <p:spPr>
          <a:xfrm>
            <a:off x="838200" y="321276"/>
            <a:ext cx="10515600" cy="1408671"/>
          </a:xfrm>
        </p:spPr>
        <p:txBody>
          <a:bodyPr/>
          <a:lstStyle/>
          <a:p>
            <a:r>
              <a:rPr lang="en-US" dirty="0"/>
              <a:t>Readings on </a:t>
            </a:r>
            <a:r>
              <a:rPr lang="en-US" dirty="0" err="1"/>
              <a:t>Missiological</a:t>
            </a:r>
            <a:r>
              <a:rPr lang="en-US" dirty="0"/>
              <a:t> Research</a:t>
            </a:r>
          </a:p>
        </p:txBody>
      </p:sp>
      <p:sp>
        <p:nvSpPr>
          <p:cNvPr id="3" name="Content Placeholder 2">
            <a:extLst>
              <a:ext uri="{FF2B5EF4-FFF2-40B4-BE49-F238E27FC236}">
                <a16:creationId xmlns:a16="http://schemas.microsoft.com/office/drawing/2014/main" id="{A7D1D160-41FF-B74D-9798-38352A005CB2}"/>
              </a:ext>
            </a:extLst>
          </p:cNvPr>
          <p:cNvSpPr>
            <a:spLocks noGrp="1"/>
          </p:cNvSpPr>
          <p:nvPr>
            <p:ph idx="1"/>
          </p:nvPr>
        </p:nvSpPr>
        <p:spPr>
          <a:xfrm>
            <a:off x="838200" y="1383957"/>
            <a:ext cx="10515600" cy="3710558"/>
          </a:xfrm>
        </p:spPr>
        <p:txBody>
          <a:bodyPr>
            <a:noAutofit/>
          </a:bodyPr>
          <a:lstStyle/>
          <a:p>
            <a:r>
              <a:rPr lang="en-US" sz="2400" dirty="0" err="1"/>
              <a:t>Waymire</a:t>
            </a:r>
            <a:r>
              <a:rPr lang="en-US" sz="2400" dirty="0"/>
              <a:t>, Bob &amp; Carl Townsend </a:t>
            </a:r>
            <a:r>
              <a:rPr lang="en-US" sz="2400" dirty="0">
                <a:hlinkClick r:id="rId2"/>
              </a:rPr>
              <a:t>Gathering the Harvest Force Facts.</a:t>
            </a:r>
            <a:r>
              <a:rPr lang="en-US" sz="2400" dirty="0"/>
              <a:t> In </a:t>
            </a:r>
            <a:r>
              <a:rPr lang="en-US" sz="2400" i="1" dirty="0"/>
              <a:t>Discovering Your City</a:t>
            </a:r>
            <a:r>
              <a:rPr lang="en-US" sz="2400" dirty="0"/>
              <a:t> Etna C.A.: Light International 2000. pp 5.1-5.6.</a:t>
            </a:r>
          </a:p>
          <a:p>
            <a:r>
              <a:rPr lang="en-US" sz="2400" dirty="0">
                <a:hlinkClick r:id="rId3"/>
              </a:rPr>
              <a:t>MDG Mapping Project</a:t>
            </a:r>
            <a:endParaRPr lang="en-US" sz="2400" dirty="0"/>
          </a:p>
          <a:p>
            <a:r>
              <a:rPr lang="en-US" sz="2400" dirty="0"/>
              <a:t>Urban </a:t>
            </a:r>
            <a:r>
              <a:rPr lang="en-US" sz="2400" dirty="0">
                <a:hlinkClick r:id="rId4"/>
              </a:rPr>
              <a:t>Research for Ministry Strategy</a:t>
            </a:r>
            <a:r>
              <a:rPr lang="en-US" sz="2400" dirty="0"/>
              <a:t> (Use Guest, matul2010 to enter).</a:t>
            </a:r>
          </a:p>
          <a:p>
            <a:r>
              <a:rPr lang="en-US" sz="2400" dirty="0"/>
              <a:t>Barrett, David (1984). </a:t>
            </a:r>
            <a:r>
              <a:rPr lang="en-US" sz="2400" dirty="0">
                <a:hlinkClick r:id="rId5"/>
              </a:rPr>
              <a:t>Five Eras of Missiological Research</a:t>
            </a:r>
            <a:r>
              <a:rPr lang="en-US" sz="2400" dirty="0"/>
              <a:t>. International Review of Missions </a:t>
            </a:r>
          </a:p>
          <a:p>
            <a:pPr lvl="0"/>
            <a:r>
              <a:rPr lang="en-US" sz="2400" dirty="0"/>
              <a:t>Read Grigg, Viv.  (2000) </a:t>
            </a:r>
            <a:r>
              <a:rPr lang="en-US" sz="2400" dirty="0">
                <a:hlinkClick r:id="rId6"/>
              </a:rPr>
              <a:t>Building Blocs</a:t>
            </a:r>
            <a:r>
              <a:rPr lang="en-US" sz="2400" dirty="0"/>
              <a:t>.  Transforming Cities, Urban Leadership Foundation.  Identify each of the aspects of research needed for citywide processes. </a:t>
            </a:r>
          </a:p>
          <a:p>
            <a:pPr marL="0" lvl="0" indent="0">
              <a:buNone/>
            </a:pPr>
            <a:r>
              <a:rPr lang="en-US" sz="2400" dirty="0"/>
              <a:t>Supplementary Readings: People Groups in Cities</a:t>
            </a:r>
          </a:p>
          <a:p>
            <a:r>
              <a:rPr lang="en-US" sz="2400" dirty="0"/>
              <a:t>Greenway, Roger and Timothy </a:t>
            </a:r>
            <a:r>
              <a:rPr lang="en-US" sz="2400" dirty="0" err="1"/>
              <a:t>Monsma</a:t>
            </a:r>
            <a:r>
              <a:rPr lang="en-US" sz="2400" dirty="0"/>
              <a:t>  (1989). "The Intersecting Veins of the City".  In </a:t>
            </a:r>
            <a:r>
              <a:rPr lang="en-US" sz="2400" b="1" i="1" dirty="0"/>
              <a:t>Cities: Missions New Frontiers</a:t>
            </a:r>
            <a:r>
              <a:rPr lang="en-US" sz="2400" dirty="0"/>
              <a:t>, Baker.</a:t>
            </a:r>
          </a:p>
          <a:p>
            <a:r>
              <a:rPr lang="en-US" sz="2400" dirty="0"/>
              <a:t>Conn, Harvey. (1991). " Unreached Peoples and the City".  </a:t>
            </a:r>
            <a:r>
              <a:rPr lang="en-US" sz="2400" b="1" i="1" dirty="0"/>
              <a:t>Urban Mission</a:t>
            </a:r>
            <a:r>
              <a:rPr lang="en-US" sz="2400" dirty="0"/>
              <a:t>, Vol.  8, No. 5, May 1991.</a:t>
            </a:r>
          </a:p>
          <a:p>
            <a:endParaRPr lang="en-US" sz="2400" dirty="0"/>
          </a:p>
        </p:txBody>
      </p:sp>
    </p:spTree>
    <p:extLst>
      <p:ext uri="{BB962C8B-B14F-4D97-AF65-F5344CB8AC3E}">
        <p14:creationId xmlns:p14="http://schemas.microsoft.com/office/powerpoint/2010/main" val="8511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A5B9-9313-ED4C-984D-1E91B92B6A19}"/>
              </a:ext>
            </a:extLst>
          </p:cNvPr>
          <p:cNvSpPr>
            <a:spLocks noGrp="1"/>
          </p:cNvSpPr>
          <p:nvPr>
            <p:ph type="title"/>
          </p:nvPr>
        </p:nvSpPr>
        <p:spPr>
          <a:xfrm>
            <a:off x="839788" y="457200"/>
            <a:ext cx="3932237" cy="889000"/>
          </a:xfrm>
        </p:spPr>
        <p:txBody>
          <a:bodyPr>
            <a:normAutofit fontScale="90000"/>
          </a:bodyPr>
          <a:lstStyle/>
          <a:p>
            <a:r>
              <a:rPr lang="en-US" b="1" dirty="0"/>
              <a:t>The Ancient Practice of Discernment of the City </a:t>
            </a:r>
            <a:endParaRPr lang="en-US" dirty="0"/>
          </a:p>
        </p:txBody>
      </p:sp>
      <p:sp>
        <p:nvSpPr>
          <p:cNvPr id="3" name="Content Placeholder 2">
            <a:extLst>
              <a:ext uri="{FF2B5EF4-FFF2-40B4-BE49-F238E27FC236}">
                <a16:creationId xmlns:a16="http://schemas.microsoft.com/office/drawing/2014/main" id="{77ED4A2D-FEF4-5847-A407-F96B83298369}"/>
              </a:ext>
            </a:extLst>
          </p:cNvPr>
          <p:cNvSpPr>
            <a:spLocks noGrp="1"/>
          </p:cNvSpPr>
          <p:nvPr>
            <p:ph idx="1"/>
          </p:nvPr>
        </p:nvSpPr>
        <p:spPr>
          <a:xfrm>
            <a:off x="4693380" y="222422"/>
            <a:ext cx="7070252" cy="6178379"/>
          </a:xfrm>
        </p:spPr>
        <p:txBody>
          <a:bodyPr>
            <a:noAutofit/>
          </a:bodyPr>
          <a:lstStyle/>
          <a:p>
            <a:r>
              <a:rPr lang="en-US" sz="2400" b="1" dirty="0"/>
              <a:t>Listen to the winds of the Spirit</a:t>
            </a:r>
            <a:br>
              <a:rPr lang="en-US" sz="2400" b="1" dirty="0"/>
            </a:br>
            <a:r>
              <a:rPr lang="en-US" sz="2400" dirty="0"/>
              <a:t>We need one ear to the ground and another pointed to heaven.  What is God doing in the city?  This we hear as we sit down and begin to listen to the stories of the other Christian leaders and of the church planters. This is the reason for story-telling consultations.  When God breaks out in one quarter of the city with something new, how rapidly can this be conveyed to the other leaders of the city?</a:t>
            </a:r>
            <a:endParaRPr lang="en-US" sz="2400" b="1" dirty="0"/>
          </a:p>
        </p:txBody>
      </p:sp>
      <p:sp>
        <p:nvSpPr>
          <p:cNvPr id="4" name="Text Placeholder 3">
            <a:extLst>
              <a:ext uri="{FF2B5EF4-FFF2-40B4-BE49-F238E27FC236}">
                <a16:creationId xmlns:a16="http://schemas.microsoft.com/office/drawing/2014/main" id="{F4D2396D-BFEA-9A4B-8096-BA474D49D3F9}"/>
              </a:ext>
            </a:extLst>
          </p:cNvPr>
          <p:cNvSpPr>
            <a:spLocks noGrp="1"/>
          </p:cNvSpPr>
          <p:nvPr>
            <p:ph type="body" sz="half" idx="2"/>
          </p:nvPr>
        </p:nvSpPr>
        <p:spPr>
          <a:xfrm>
            <a:off x="520700" y="1346200"/>
            <a:ext cx="3853592" cy="5270500"/>
          </a:xfrm>
        </p:spPr>
        <p:txBody>
          <a:bodyPr>
            <a:normAutofit/>
          </a:bodyPr>
          <a:lstStyle/>
          <a:p>
            <a:r>
              <a:rPr lang="en-US" sz="2400" b="1" dirty="0"/>
              <a:t>Listen to the cries of your city</a:t>
            </a:r>
            <a:br>
              <a:rPr lang="en-US" sz="2400" dirty="0"/>
            </a:br>
            <a:r>
              <a:rPr lang="en-US" sz="2400" dirty="0"/>
              <a:t>Hearing the cries of your city begins with involvement with the agonies of the poor. It involves the quiet listening to the heartbeat and cries of its people and leaders. Jesus did this when he went preaching. He did it as he sought out lost sheep, prostitutes, little men climbing trees or bewildered leaders in government.</a:t>
            </a:r>
            <a:endParaRPr lang="en-US" sz="2400" b="1" dirty="0"/>
          </a:p>
          <a:p>
            <a:endParaRPr lang="en-US" dirty="0"/>
          </a:p>
        </p:txBody>
      </p:sp>
    </p:spTree>
    <p:extLst>
      <p:ext uri="{BB962C8B-B14F-4D97-AF65-F5344CB8AC3E}">
        <p14:creationId xmlns:p14="http://schemas.microsoft.com/office/powerpoint/2010/main" val="396597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A5B9-9313-ED4C-984D-1E91B92B6A19}"/>
              </a:ext>
            </a:extLst>
          </p:cNvPr>
          <p:cNvSpPr>
            <a:spLocks noGrp="1"/>
          </p:cNvSpPr>
          <p:nvPr>
            <p:ph type="title"/>
          </p:nvPr>
        </p:nvSpPr>
        <p:spPr>
          <a:xfrm>
            <a:off x="839788" y="457200"/>
            <a:ext cx="3932237" cy="889000"/>
          </a:xfrm>
        </p:spPr>
        <p:txBody>
          <a:bodyPr>
            <a:normAutofit fontScale="90000"/>
          </a:bodyPr>
          <a:lstStyle/>
          <a:p>
            <a:r>
              <a:rPr lang="en-US" b="1" dirty="0"/>
              <a:t>The Ancient Practice of Discernment of the City </a:t>
            </a:r>
            <a:endParaRPr lang="en-US" dirty="0"/>
          </a:p>
        </p:txBody>
      </p:sp>
      <p:sp>
        <p:nvSpPr>
          <p:cNvPr id="3" name="Content Placeholder 2">
            <a:extLst>
              <a:ext uri="{FF2B5EF4-FFF2-40B4-BE49-F238E27FC236}">
                <a16:creationId xmlns:a16="http://schemas.microsoft.com/office/drawing/2014/main" id="{77ED4A2D-FEF4-5847-A407-F96B83298369}"/>
              </a:ext>
            </a:extLst>
          </p:cNvPr>
          <p:cNvSpPr>
            <a:spLocks noGrp="1"/>
          </p:cNvSpPr>
          <p:nvPr>
            <p:ph idx="1"/>
          </p:nvPr>
        </p:nvSpPr>
        <p:spPr>
          <a:xfrm>
            <a:off x="5575300" y="457200"/>
            <a:ext cx="5780088" cy="5943601"/>
          </a:xfrm>
        </p:spPr>
        <p:txBody>
          <a:bodyPr>
            <a:normAutofit fontScale="40000" lnSpcReduction="20000"/>
          </a:bodyPr>
          <a:lstStyle/>
          <a:p>
            <a:r>
              <a:rPr lang="en-US" sz="8000" b="1" dirty="0"/>
              <a:t>Listen to the lessons of history</a:t>
            </a:r>
            <a:br>
              <a:rPr lang="en-US" sz="8000" dirty="0"/>
            </a:br>
            <a:r>
              <a:rPr lang="en-US" sz="8000" dirty="0"/>
              <a:t>How did the church grow in the city? What have been the key covenant events or environmental factors that have effected the spiritual life of the city? Understanding these issues may identify some of the points of repentance needed as a people in the city. History predicts prophecy. The past gives the clues to the future. Compiling this information into a small booklet will make this information available to others in the same journey. </a:t>
            </a:r>
            <a:endParaRPr lang="en-US" sz="8000" b="1" dirty="0"/>
          </a:p>
        </p:txBody>
      </p:sp>
      <p:sp>
        <p:nvSpPr>
          <p:cNvPr id="4" name="Text Placeholder 3">
            <a:extLst>
              <a:ext uri="{FF2B5EF4-FFF2-40B4-BE49-F238E27FC236}">
                <a16:creationId xmlns:a16="http://schemas.microsoft.com/office/drawing/2014/main" id="{F4D2396D-BFEA-9A4B-8096-BA474D49D3F9}"/>
              </a:ext>
            </a:extLst>
          </p:cNvPr>
          <p:cNvSpPr>
            <a:spLocks noGrp="1"/>
          </p:cNvSpPr>
          <p:nvPr>
            <p:ph type="body" sz="half" idx="2"/>
          </p:nvPr>
        </p:nvSpPr>
        <p:spPr>
          <a:xfrm>
            <a:off x="520700" y="1346200"/>
            <a:ext cx="4635500" cy="5270500"/>
          </a:xfrm>
        </p:spPr>
        <p:txBody>
          <a:bodyPr>
            <a:normAutofit/>
          </a:bodyPr>
          <a:lstStyle/>
          <a:p>
            <a:pPr algn="r"/>
            <a:r>
              <a:rPr lang="en-US" sz="2900" i="1" dirty="0"/>
              <a:t>You know how to interpret the appearance of the sky, but you cannot interpret the signs of the times.                                                                    </a:t>
            </a:r>
            <a:r>
              <a:rPr lang="en-US" sz="2900" dirty="0"/>
              <a:t>(Matthew 16:3)</a:t>
            </a:r>
            <a:endParaRPr lang="en-US" sz="2900" b="1" dirty="0"/>
          </a:p>
          <a:p>
            <a:endParaRPr lang="en-US" sz="2900" dirty="0"/>
          </a:p>
          <a:p>
            <a:endParaRPr lang="en-US" dirty="0"/>
          </a:p>
        </p:txBody>
      </p:sp>
    </p:spTree>
    <p:extLst>
      <p:ext uri="{BB962C8B-B14F-4D97-AF65-F5344CB8AC3E}">
        <p14:creationId xmlns:p14="http://schemas.microsoft.com/office/powerpoint/2010/main" val="242377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F0E6-D00A-C549-A567-2DA08E364A9D}"/>
              </a:ext>
            </a:extLst>
          </p:cNvPr>
          <p:cNvSpPr>
            <a:spLocks noGrp="1"/>
          </p:cNvSpPr>
          <p:nvPr>
            <p:ph type="title"/>
          </p:nvPr>
        </p:nvSpPr>
        <p:spPr/>
        <p:txBody>
          <a:bodyPr/>
          <a:lstStyle/>
          <a:p>
            <a:r>
              <a:rPr lang="en-US" dirty="0"/>
              <a:t>Beware! The Achilles Heel of Western Academics</a:t>
            </a:r>
          </a:p>
        </p:txBody>
      </p:sp>
      <p:sp>
        <p:nvSpPr>
          <p:cNvPr id="3" name="Content Placeholder 2">
            <a:extLst>
              <a:ext uri="{FF2B5EF4-FFF2-40B4-BE49-F238E27FC236}">
                <a16:creationId xmlns:a16="http://schemas.microsoft.com/office/drawing/2014/main" id="{ED0B91B7-2410-4042-9F50-ED5D82E4BF04}"/>
              </a:ext>
            </a:extLst>
          </p:cNvPr>
          <p:cNvSpPr>
            <a:spLocks noGrp="1"/>
          </p:cNvSpPr>
          <p:nvPr>
            <p:ph idx="1"/>
          </p:nvPr>
        </p:nvSpPr>
        <p:spPr/>
        <p:txBody>
          <a:bodyPr/>
          <a:lstStyle/>
          <a:p>
            <a:pPr marL="0" indent="0">
              <a:buNone/>
            </a:pPr>
            <a:r>
              <a:rPr lang="en-US" dirty="0"/>
              <a:t>After 30 years of learning language and culture, then, </a:t>
            </a:r>
          </a:p>
          <a:p>
            <a:r>
              <a:rPr lang="en-US" dirty="0"/>
              <a:t>He did not survey</a:t>
            </a:r>
          </a:p>
          <a:p>
            <a:r>
              <a:rPr lang="en-US" dirty="0"/>
              <a:t>He sent his 12 then 70 out preaching. This was his surveying.</a:t>
            </a:r>
          </a:p>
          <a:p>
            <a:r>
              <a:rPr lang="en-US" dirty="0"/>
              <a:t>Where there was a response, there they paused. </a:t>
            </a:r>
          </a:p>
          <a:p>
            <a:endParaRPr lang="en-US" dirty="0"/>
          </a:p>
          <a:p>
            <a:r>
              <a:rPr lang="en-US" dirty="0"/>
              <a:t>So what is the place of research? </a:t>
            </a:r>
          </a:p>
        </p:txBody>
      </p:sp>
      <p:sp>
        <p:nvSpPr>
          <p:cNvPr id="4" name="Text Placeholder 3">
            <a:extLst>
              <a:ext uri="{FF2B5EF4-FFF2-40B4-BE49-F238E27FC236}">
                <a16:creationId xmlns:a16="http://schemas.microsoft.com/office/drawing/2014/main" id="{17412BE6-57CC-4A41-B3B7-6093C59E7E4D}"/>
              </a:ext>
            </a:extLst>
          </p:cNvPr>
          <p:cNvSpPr>
            <a:spLocks noGrp="1"/>
          </p:cNvSpPr>
          <p:nvPr>
            <p:ph type="body" sz="half" idx="2"/>
          </p:nvPr>
        </p:nvSpPr>
        <p:spPr/>
        <p:txBody>
          <a:bodyPr>
            <a:normAutofit/>
          </a:bodyPr>
          <a:lstStyle/>
          <a:p>
            <a:endParaRPr lang="en-US" sz="3200" dirty="0"/>
          </a:p>
          <a:p>
            <a:endParaRPr lang="en-US" sz="3200" dirty="0"/>
          </a:p>
          <a:p>
            <a:endParaRPr lang="en-US" sz="3200" dirty="0"/>
          </a:p>
          <a:p>
            <a:r>
              <a:rPr lang="en-US" sz="3200" i="1" dirty="0"/>
              <a:t>Forever preparing</a:t>
            </a:r>
          </a:p>
          <a:p>
            <a:r>
              <a:rPr lang="en-US" sz="3200" i="1" dirty="0"/>
              <a:t>Never acting</a:t>
            </a:r>
          </a:p>
        </p:txBody>
      </p:sp>
    </p:spTree>
    <p:extLst>
      <p:ext uri="{BB962C8B-B14F-4D97-AF65-F5344CB8AC3E}">
        <p14:creationId xmlns:p14="http://schemas.microsoft.com/office/powerpoint/2010/main" val="394126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E5EE-5479-494B-BE91-531B63F8E5D9}"/>
              </a:ext>
            </a:extLst>
          </p:cNvPr>
          <p:cNvSpPr>
            <a:spLocks noGrp="1"/>
          </p:cNvSpPr>
          <p:nvPr>
            <p:ph type="title"/>
          </p:nvPr>
        </p:nvSpPr>
        <p:spPr/>
        <p:txBody>
          <a:bodyPr/>
          <a:lstStyle/>
          <a:p>
            <a:r>
              <a:rPr lang="en-US" b="1" dirty="0"/>
              <a:t>The Biblical Basis for Research</a:t>
            </a:r>
            <a:endParaRPr lang="en-US" dirty="0"/>
          </a:p>
        </p:txBody>
      </p:sp>
      <p:sp>
        <p:nvSpPr>
          <p:cNvPr id="3" name="Content Placeholder 2">
            <a:extLst>
              <a:ext uri="{FF2B5EF4-FFF2-40B4-BE49-F238E27FC236}">
                <a16:creationId xmlns:a16="http://schemas.microsoft.com/office/drawing/2014/main" id="{6EF17041-7BE7-CD4E-BAA5-463FD83CC02D}"/>
              </a:ext>
            </a:extLst>
          </p:cNvPr>
          <p:cNvSpPr>
            <a:spLocks noGrp="1"/>
          </p:cNvSpPr>
          <p:nvPr>
            <p:ph idx="1"/>
          </p:nvPr>
        </p:nvSpPr>
        <p:spPr>
          <a:xfrm>
            <a:off x="5207000" y="457201"/>
            <a:ext cx="6148388" cy="6096000"/>
          </a:xfrm>
        </p:spPr>
        <p:txBody>
          <a:bodyPr>
            <a:normAutofit lnSpcReduction="10000"/>
          </a:bodyPr>
          <a:lstStyle/>
          <a:p>
            <a:pPr marL="0" indent="0">
              <a:buNone/>
            </a:pPr>
            <a:br>
              <a:rPr lang="en-US" b="1" dirty="0"/>
            </a:br>
            <a:r>
              <a:rPr lang="en-US" dirty="0"/>
              <a:t>Moses prepared the ground for taking many cities.  He had the instructions from God as to the objectives.  His was the human task to flesh out the framework for battle.  He sent advance scouts to spy out the land. </a:t>
            </a:r>
          </a:p>
          <a:p>
            <a:pPr marL="0" indent="0">
              <a:buNone/>
            </a:pPr>
            <a:r>
              <a:rPr lang="en-US" dirty="0"/>
              <a:t> In Numbers 13:26-33 ten spies brought an unfavorable report, interpreting the data without faith, two spoke with faith,  interpreting the data in terms of God's perspectives.  </a:t>
            </a:r>
          </a:p>
          <a:p>
            <a:endParaRPr lang="en-US" dirty="0"/>
          </a:p>
        </p:txBody>
      </p:sp>
      <p:pic>
        <p:nvPicPr>
          <p:cNvPr id="6" name="Picture 4" descr="Image result for intercessor">
            <a:extLst>
              <a:ext uri="{FF2B5EF4-FFF2-40B4-BE49-F238E27FC236}">
                <a16:creationId xmlns:a16="http://schemas.microsoft.com/office/drawing/2014/main" id="{077BED5E-72C9-D346-A412-413B766B3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7955"/>
            <a:ext cx="3803263" cy="451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1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E5EE-5479-494B-BE91-531B63F8E5D9}"/>
              </a:ext>
            </a:extLst>
          </p:cNvPr>
          <p:cNvSpPr>
            <a:spLocks noGrp="1"/>
          </p:cNvSpPr>
          <p:nvPr>
            <p:ph type="title"/>
          </p:nvPr>
        </p:nvSpPr>
        <p:spPr/>
        <p:txBody>
          <a:bodyPr/>
          <a:lstStyle/>
          <a:p>
            <a:r>
              <a:rPr lang="en-US" b="1" dirty="0"/>
              <a:t>The Biblical Basis for Research</a:t>
            </a:r>
            <a:endParaRPr lang="en-US" dirty="0"/>
          </a:p>
        </p:txBody>
      </p:sp>
      <p:sp>
        <p:nvSpPr>
          <p:cNvPr id="3" name="Content Placeholder 2">
            <a:extLst>
              <a:ext uri="{FF2B5EF4-FFF2-40B4-BE49-F238E27FC236}">
                <a16:creationId xmlns:a16="http://schemas.microsoft.com/office/drawing/2014/main" id="{6EF17041-7BE7-CD4E-BAA5-463FD83CC02D}"/>
              </a:ext>
            </a:extLst>
          </p:cNvPr>
          <p:cNvSpPr>
            <a:spLocks noGrp="1"/>
          </p:cNvSpPr>
          <p:nvPr>
            <p:ph idx="1"/>
          </p:nvPr>
        </p:nvSpPr>
        <p:spPr>
          <a:xfrm>
            <a:off x="5207000" y="457201"/>
            <a:ext cx="6148388" cy="6096000"/>
          </a:xfrm>
        </p:spPr>
        <p:txBody>
          <a:bodyPr>
            <a:normAutofit fontScale="92500" lnSpcReduction="20000"/>
          </a:bodyPr>
          <a:lstStyle/>
          <a:p>
            <a:pPr marL="0" indent="0">
              <a:buNone/>
            </a:pPr>
            <a:br>
              <a:rPr lang="en-US" b="1" dirty="0"/>
            </a:br>
            <a:r>
              <a:rPr lang="en-US" dirty="0"/>
              <a:t>God blesses  the accumulation of accurate data (truth), that relates to his purposes, and interpretations of that data in the light of his nature.  Part of his purposes are that we fully tell good news to the world.  </a:t>
            </a:r>
            <a:endParaRPr lang="en-US" b="1" dirty="0"/>
          </a:p>
          <a:p>
            <a:r>
              <a:rPr lang="en-US" dirty="0"/>
              <a:t>Accurate information is also a foundation for prayer.  In Ezekiel 4:1,2  we find a process of mapping a city for purpose of focusing prayer on that city:  </a:t>
            </a:r>
            <a:endParaRPr lang="en-US" b="1" dirty="0"/>
          </a:p>
          <a:p>
            <a:r>
              <a:rPr lang="en-US" dirty="0"/>
              <a:t> </a:t>
            </a:r>
            <a:r>
              <a:rPr lang="en-US" i="1" dirty="0"/>
              <a:t>Now son of man, take a clay tablet, put it in front of you and draw the city of Jerusalem on it.  Then lay </a:t>
            </a:r>
            <a:r>
              <a:rPr lang="en-US" i="1" dirty="0" err="1"/>
              <a:t>siegeworks</a:t>
            </a:r>
            <a:r>
              <a:rPr lang="en-US" i="1" dirty="0"/>
              <a:t> against it...</a:t>
            </a:r>
            <a:endParaRPr lang="en-US" b="1" i="1" dirty="0"/>
          </a:p>
          <a:p>
            <a:endParaRPr lang="en-US" dirty="0"/>
          </a:p>
        </p:txBody>
      </p:sp>
      <p:pic>
        <p:nvPicPr>
          <p:cNvPr id="6" name="Picture 4" descr="Image result for intercessor">
            <a:extLst>
              <a:ext uri="{FF2B5EF4-FFF2-40B4-BE49-F238E27FC236}">
                <a16:creationId xmlns:a16="http://schemas.microsoft.com/office/drawing/2014/main" id="{077BED5E-72C9-D346-A412-413B766B3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7955"/>
            <a:ext cx="3803263" cy="451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5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city">
            <a:extLst>
              <a:ext uri="{FF2B5EF4-FFF2-40B4-BE49-F238E27FC236}">
                <a16:creationId xmlns:a16="http://schemas.microsoft.com/office/drawing/2014/main" id="{B77B0223-9FDC-6B46-B72A-26FF3F398129}"/>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65088" y="987425"/>
            <a:ext cx="5118100" cy="25537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482928-870D-BE41-B966-C0B35E3233BA}"/>
              </a:ext>
            </a:extLst>
          </p:cNvPr>
          <p:cNvSpPr>
            <a:spLocks noGrp="1"/>
          </p:cNvSpPr>
          <p:nvPr>
            <p:ph type="title"/>
          </p:nvPr>
        </p:nvSpPr>
        <p:spPr>
          <a:xfrm>
            <a:off x="839788" y="457200"/>
            <a:ext cx="3932237" cy="1600200"/>
          </a:xfrm>
        </p:spPr>
        <p:txBody>
          <a:bodyPr/>
          <a:lstStyle/>
          <a:p>
            <a:r>
              <a:rPr lang="en-US" dirty="0"/>
              <a:t>Why Research?</a:t>
            </a:r>
          </a:p>
        </p:txBody>
      </p:sp>
      <p:sp>
        <p:nvSpPr>
          <p:cNvPr id="3" name="Content Placeholder 2">
            <a:extLst>
              <a:ext uri="{FF2B5EF4-FFF2-40B4-BE49-F238E27FC236}">
                <a16:creationId xmlns:a16="http://schemas.microsoft.com/office/drawing/2014/main" id="{E64D8BB9-A0C6-8D46-8D20-3D359421100E}"/>
              </a:ext>
            </a:extLst>
          </p:cNvPr>
          <p:cNvSpPr>
            <a:spLocks noGrp="1"/>
          </p:cNvSpPr>
          <p:nvPr>
            <p:ph idx="1"/>
          </p:nvPr>
        </p:nvSpPr>
        <p:spPr>
          <a:xfrm>
            <a:off x="5183188" y="987425"/>
            <a:ext cx="6221412" cy="5603875"/>
          </a:xfrm>
        </p:spPr>
        <p:txBody>
          <a:bodyPr>
            <a:normAutofit lnSpcReduction="10000"/>
          </a:bodyPr>
          <a:lstStyle/>
          <a:p>
            <a:pPr marL="514350" indent="-514350">
              <a:buFont typeface="+mj-lt"/>
              <a:buAutoNum type="arabicPeriod"/>
            </a:pPr>
            <a:r>
              <a:rPr lang="en-US" b="1" dirty="0"/>
              <a:t>Decision-Making: </a:t>
            </a:r>
            <a:r>
              <a:rPr lang="en-US" dirty="0"/>
              <a:t>Research is not for the sake of amassing data.  Research is about providing the right data to make reasonable decisions.  For evangelism we need to know who?, where?, how? We need to discover the needs of the poor.  For transformation of city structures and culture we need to know  who are the key people?, what are the structural evils and issues? when is appropriate timing for changes?</a:t>
            </a:r>
            <a:endParaRPr lang="en-US" b="1" dirty="0"/>
          </a:p>
          <a:p>
            <a:endParaRPr lang="en-US" dirty="0"/>
          </a:p>
        </p:txBody>
      </p:sp>
      <p:sp>
        <p:nvSpPr>
          <p:cNvPr id="4" name="Text Placeholder 3">
            <a:extLst>
              <a:ext uri="{FF2B5EF4-FFF2-40B4-BE49-F238E27FC236}">
                <a16:creationId xmlns:a16="http://schemas.microsoft.com/office/drawing/2014/main" id="{5F590B36-15AF-F74B-A09E-9F4BACF0F221}"/>
              </a:ext>
            </a:extLst>
          </p:cNvPr>
          <p:cNvSpPr>
            <a:spLocks noGrp="1"/>
          </p:cNvSpPr>
          <p:nvPr>
            <p:ph type="body" sz="half" idx="2"/>
          </p:nvPr>
        </p:nvSpPr>
        <p:spPr>
          <a:xfrm>
            <a:off x="420130" y="2057400"/>
            <a:ext cx="4351895" cy="4533900"/>
          </a:xfrm>
        </p:spPr>
        <p:txBody>
          <a:bodyPr>
            <a:normAutofit fontScale="92500" lnSpcReduction="10000"/>
          </a:bodyPr>
          <a:lstStyle/>
          <a:p>
            <a:r>
              <a:rPr lang="en-US" sz="2400" b="1" i="1" dirty="0"/>
              <a:t>Prayer</a:t>
            </a:r>
          </a:p>
          <a:p>
            <a:r>
              <a:rPr lang="en-US" sz="2400" b="1" i="1" dirty="0"/>
              <a:t>	Prayer</a:t>
            </a:r>
          </a:p>
          <a:p>
            <a:r>
              <a:rPr lang="en-US" sz="2400" b="1" i="1" dirty="0"/>
              <a:t>		Prayer</a:t>
            </a:r>
          </a:p>
          <a:p>
            <a:r>
              <a:rPr lang="en-US" sz="2400" b="1" i="1" dirty="0"/>
              <a:t>			Prayer</a:t>
            </a:r>
          </a:p>
          <a:p>
            <a:endParaRPr lang="en-US" sz="2400" b="1" i="1" dirty="0"/>
          </a:p>
          <a:p>
            <a:r>
              <a:rPr lang="en-US" sz="2400" dirty="0"/>
              <a:t>We mobilized 10,000 to pray for Kolkata one month. That month marked the turning point from 1 new churches in 40 years to over 700 new ones. The prayer was based on some years of developing people group research on 83 groups in the city.  </a:t>
            </a:r>
          </a:p>
        </p:txBody>
      </p:sp>
    </p:spTree>
    <p:extLst>
      <p:ext uri="{BB962C8B-B14F-4D97-AF65-F5344CB8AC3E}">
        <p14:creationId xmlns:p14="http://schemas.microsoft.com/office/powerpoint/2010/main" val="720769446"/>
      </p:ext>
    </p:extLst>
  </p:cSld>
  <p:clrMapOvr>
    <a:masterClrMapping/>
  </p:clrMapOvr>
</p:sld>
</file>

<file path=ppt/theme/theme1.xml><?xml version="1.0" encoding="utf-8"?>
<a:theme xmlns:a="http://schemas.openxmlformats.org/drawingml/2006/main" name="TF16411242 (2)">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oadmap_Timeline_05_MO - v3" id="{A9CD7B3E-F553-4D42-AA9A-34F849A8D81E}" vid="{892193B0-ABEF-4C5B-ACF0-242E70DE9902}"/>
    </a:ext>
  </a:extLst>
</a:theme>
</file>

<file path=docProps/app.xml><?xml version="1.0" encoding="utf-8"?>
<Properties xmlns="http://schemas.openxmlformats.org/officeDocument/2006/extended-properties" xmlns:vt="http://schemas.openxmlformats.org/officeDocument/2006/docPropsVTypes">
  <Template>TF16411242 (2)</Template>
  <TotalTime>2678</TotalTime>
  <Words>1845</Words>
  <Application>Microsoft Macintosh PowerPoint</Application>
  <PresentationFormat>Widescreen</PresentationFormat>
  <Paragraphs>192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Franklin Gothic Demi</vt:lpstr>
      <vt:lpstr>Segoe UI</vt:lpstr>
      <vt:lpstr>TF16411242 (2)</vt:lpstr>
      <vt:lpstr>Missiological Urban Research</vt:lpstr>
      <vt:lpstr>Missiological Urban Research: Peoples of the Cities - Cities of the Peoples </vt:lpstr>
      <vt:lpstr>The Ancient Practice of Discernment of the City </vt:lpstr>
      <vt:lpstr>The Ancient Practice of Discernment of the City </vt:lpstr>
      <vt:lpstr>The Ancient Practice of Discernment of the City </vt:lpstr>
      <vt:lpstr>Beware! The Achilles Heel of Western Academics</vt:lpstr>
      <vt:lpstr>The Biblical Basis for Research</vt:lpstr>
      <vt:lpstr>The Biblical Basis for Research</vt:lpstr>
      <vt:lpstr>Why Research?</vt:lpstr>
      <vt:lpstr>Why Research?</vt:lpstr>
      <vt:lpstr>The Research Network</vt:lpstr>
      <vt:lpstr>Research Publications</vt:lpstr>
      <vt:lpstr>Multiple Foci of Urban Research: The City as an Organism of Morphing Structures</vt:lpstr>
      <vt:lpstr>Multiple Foci of Urban Research: The City as an Organism of Morphing Structures</vt:lpstr>
      <vt:lpstr>Maps and Statistical Research</vt:lpstr>
      <vt:lpstr>2. Ethnic Peoples</vt:lpstr>
      <vt:lpstr>Harvest Fields:  Overlay 1: Identifying Ethnic Groups</vt:lpstr>
      <vt:lpstr>The Maori as Case Study of a People Movement </vt:lpstr>
      <vt:lpstr>3. Harvest Fields: Network Analysis</vt:lpstr>
      <vt:lpstr>4. Harvest Fields: Looking at Socio-Economic Groups in the City</vt:lpstr>
      <vt:lpstr>4. Harvest Force:  Overlay 3:Looking at Cities within Cities</vt:lpstr>
      <vt:lpstr>5. History Predicts Responsiveness: What groups responded in the past? Why? What Churches Were Planted When?</vt:lpstr>
      <vt:lpstr>6. What to Look For In Doing Transformational Urban  Analysis</vt:lpstr>
      <vt:lpstr>7. Citywide Networks</vt:lpstr>
      <vt:lpstr>Christian City Networks: Christchurch as an example</vt:lpstr>
      <vt:lpstr>Sample Worksheet: Strategy Map of the City</vt:lpstr>
      <vt:lpstr>Case Study: City Profiles as a Basis for Raising Prayer</vt:lpstr>
      <vt:lpstr>PowerPoint Presentation</vt:lpstr>
      <vt:lpstr>PowerPoint Presentation</vt:lpstr>
      <vt:lpstr>Case Study: 1024 Bangkok Slums: Selecting a Slum</vt:lpstr>
      <vt:lpstr>Readings on Missiological Research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Research: Peoples of the Cities </dc:title>
  <dc:creator>Viv Grigg</dc:creator>
  <cp:lastModifiedBy>Viv Grigg</cp:lastModifiedBy>
  <cp:revision>27</cp:revision>
  <dcterms:created xsi:type="dcterms:W3CDTF">2018-03-06T22:47:28Z</dcterms:created>
  <dcterms:modified xsi:type="dcterms:W3CDTF">2019-03-14T01:52:03Z</dcterms:modified>
</cp:coreProperties>
</file>